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44"/>
  </p:notesMasterIdLst>
  <p:sldIdLst>
    <p:sldId id="321" r:id="rId2"/>
    <p:sldId id="258" r:id="rId3"/>
    <p:sldId id="259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316" r:id="rId13"/>
    <p:sldId id="290" r:id="rId14"/>
    <p:sldId id="291" r:id="rId15"/>
    <p:sldId id="317" r:id="rId16"/>
    <p:sldId id="293" r:id="rId17"/>
    <p:sldId id="294" r:id="rId18"/>
    <p:sldId id="295" r:id="rId19"/>
    <p:sldId id="296" r:id="rId20"/>
    <p:sldId id="297" r:id="rId21"/>
    <p:sldId id="319" r:id="rId22"/>
    <p:sldId id="320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1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22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58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23" d="100"/>
          <a:sy n="123" d="100"/>
        </p:scale>
        <p:origin x="37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E8CF2-5685-4BAB-A84B-AA6D99DDFD83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32309-8524-4084-AC79-A8A4934AD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94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2309-8524-4084-AC79-A8A4934ADF0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611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solidFill>
          <a:srgbClr val="FAB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 userDrawn="1"/>
        </p:nvSpPr>
        <p:spPr>
          <a:xfrm>
            <a:off x="0" y="4509121"/>
            <a:ext cx="9144000" cy="2333600"/>
          </a:xfrm>
          <a:custGeom>
            <a:avLst/>
            <a:gdLst>
              <a:gd name="connsiteX0" fmla="*/ 0 w 9144000"/>
              <a:gd name="connsiteY0" fmla="*/ 0 h 1584176"/>
              <a:gd name="connsiteX1" fmla="*/ 9144000 w 9144000"/>
              <a:gd name="connsiteY1" fmla="*/ 0 h 1584176"/>
              <a:gd name="connsiteX2" fmla="*/ 9144000 w 9144000"/>
              <a:gd name="connsiteY2" fmla="*/ 1584176 h 1584176"/>
              <a:gd name="connsiteX3" fmla="*/ 0 w 9144000"/>
              <a:gd name="connsiteY3" fmla="*/ 1584176 h 1584176"/>
              <a:gd name="connsiteX4" fmla="*/ 0 w 9144000"/>
              <a:gd name="connsiteY4" fmla="*/ 0 h 1584176"/>
              <a:gd name="connsiteX0" fmla="*/ 0 w 9144000"/>
              <a:gd name="connsiteY0" fmla="*/ 0 h 1584176"/>
              <a:gd name="connsiteX1" fmla="*/ 2416629 w 9144000"/>
              <a:gd name="connsiteY1" fmla="*/ 1758 h 1584176"/>
              <a:gd name="connsiteX2" fmla="*/ 9144000 w 9144000"/>
              <a:gd name="connsiteY2" fmla="*/ 0 h 1584176"/>
              <a:gd name="connsiteX3" fmla="*/ 9144000 w 9144000"/>
              <a:gd name="connsiteY3" fmla="*/ 1584176 h 1584176"/>
              <a:gd name="connsiteX4" fmla="*/ 0 w 9144000"/>
              <a:gd name="connsiteY4" fmla="*/ 1584176 h 1584176"/>
              <a:gd name="connsiteX5" fmla="*/ 0 w 9144000"/>
              <a:gd name="connsiteY5" fmla="*/ 0 h 1584176"/>
              <a:gd name="connsiteX0" fmla="*/ 0 w 9144000"/>
              <a:gd name="connsiteY0" fmla="*/ 488099 h 2072275"/>
              <a:gd name="connsiteX1" fmla="*/ 2416629 w 9144000"/>
              <a:gd name="connsiteY1" fmla="*/ 0 h 2072275"/>
              <a:gd name="connsiteX2" fmla="*/ 9144000 w 9144000"/>
              <a:gd name="connsiteY2" fmla="*/ 488099 h 2072275"/>
              <a:gd name="connsiteX3" fmla="*/ 9144000 w 9144000"/>
              <a:gd name="connsiteY3" fmla="*/ 2072275 h 2072275"/>
              <a:gd name="connsiteX4" fmla="*/ 0 w 9144000"/>
              <a:gd name="connsiteY4" fmla="*/ 2072275 h 2072275"/>
              <a:gd name="connsiteX5" fmla="*/ 0 w 9144000"/>
              <a:gd name="connsiteY5" fmla="*/ 488099 h 2072275"/>
              <a:gd name="connsiteX0" fmla="*/ 0 w 9144000"/>
              <a:gd name="connsiteY0" fmla="*/ 488099 h 2072275"/>
              <a:gd name="connsiteX1" fmla="*/ 2416629 w 9144000"/>
              <a:gd name="connsiteY1" fmla="*/ 0 h 2072275"/>
              <a:gd name="connsiteX2" fmla="*/ 6912429 w 9144000"/>
              <a:gd name="connsiteY2" fmla="*/ 326572 h 2072275"/>
              <a:gd name="connsiteX3" fmla="*/ 9144000 w 9144000"/>
              <a:gd name="connsiteY3" fmla="*/ 488099 h 2072275"/>
              <a:gd name="connsiteX4" fmla="*/ 9144000 w 9144000"/>
              <a:gd name="connsiteY4" fmla="*/ 2072275 h 2072275"/>
              <a:gd name="connsiteX5" fmla="*/ 0 w 9144000"/>
              <a:gd name="connsiteY5" fmla="*/ 2072275 h 2072275"/>
              <a:gd name="connsiteX6" fmla="*/ 0 w 9144000"/>
              <a:gd name="connsiteY6" fmla="*/ 488099 h 2072275"/>
              <a:gd name="connsiteX0" fmla="*/ 0 w 9144000"/>
              <a:gd name="connsiteY0" fmla="*/ 498985 h 2083161"/>
              <a:gd name="connsiteX1" fmla="*/ 2231571 w 9144000"/>
              <a:gd name="connsiteY1" fmla="*/ 0 h 2083161"/>
              <a:gd name="connsiteX2" fmla="*/ 6912429 w 9144000"/>
              <a:gd name="connsiteY2" fmla="*/ 337458 h 2083161"/>
              <a:gd name="connsiteX3" fmla="*/ 9144000 w 9144000"/>
              <a:gd name="connsiteY3" fmla="*/ 498985 h 2083161"/>
              <a:gd name="connsiteX4" fmla="*/ 9144000 w 9144000"/>
              <a:gd name="connsiteY4" fmla="*/ 2083161 h 2083161"/>
              <a:gd name="connsiteX5" fmla="*/ 0 w 9144000"/>
              <a:gd name="connsiteY5" fmla="*/ 2083161 h 2083161"/>
              <a:gd name="connsiteX6" fmla="*/ 0 w 9144000"/>
              <a:gd name="connsiteY6" fmla="*/ 498985 h 2083161"/>
              <a:gd name="connsiteX0" fmla="*/ 0 w 9144000"/>
              <a:gd name="connsiteY0" fmla="*/ 499118 h 2083294"/>
              <a:gd name="connsiteX1" fmla="*/ 2231571 w 9144000"/>
              <a:gd name="connsiteY1" fmla="*/ 133 h 2083294"/>
              <a:gd name="connsiteX2" fmla="*/ 6912429 w 9144000"/>
              <a:gd name="connsiteY2" fmla="*/ 337591 h 2083294"/>
              <a:gd name="connsiteX3" fmla="*/ 9144000 w 9144000"/>
              <a:gd name="connsiteY3" fmla="*/ 499118 h 2083294"/>
              <a:gd name="connsiteX4" fmla="*/ 9144000 w 9144000"/>
              <a:gd name="connsiteY4" fmla="*/ 2083294 h 2083294"/>
              <a:gd name="connsiteX5" fmla="*/ 0 w 9144000"/>
              <a:gd name="connsiteY5" fmla="*/ 2083294 h 2083294"/>
              <a:gd name="connsiteX6" fmla="*/ 0 w 9144000"/>
              <a:gd name="connsiteY6" fmla="*/ 499118 h 2083294"/>
              <a:gd name="connsiteX0" fmla="*/ 0 w 9144000"/>
              <a:gd name="connsiteY0" fmla="*/ 499197 h 2083373"/>
              <a:gd name="connsiteX1" fmla="*/ 2231571 w 9144000"/>
              <a:gd name="connsiteY1" fmla="*/ 212 h 2083373"/>
              <a:gd name="connsiteX2" fmla="*/ 6912429 w 9144000"/>
              <a:gd name="connsiteY2" fmla="*/ 337670 h 2083373"/>
              <a:gd name="connsiteX3" fmla="*/ 9144000 w 9144000"/>
              <a:gd name="connsiteY3" fmla="*/ 499197 h 2083373"/>
              <a:gd name="connsiteX4" fmla="*/ 9144000 w 9144000"/>
              <a:gd name="connsiteY4" fmla="*/ 2083373 h 2083373"/>
              <a:gd name="connsiteX5" fmla="*/ 0 w 9144000"/>
              <a:gd name="connsiteY5" fmla="*/ 2083373 h 2083373"/>
              <a:gd name="connsiteX6" fmla="*/ 0 w 9144000"/>
              <a:gd name="connsiteY6" fmla="*/ 499197 h 2083373"/>
              <a:gd name="connsiteX0" fmla="*/ 0 w 9144000"/>
              <a:gd name="connsiteY0" fmla="*/ 500093 h 2084269"/>
              <a:gd name="connsiteX1" fmla="*/ 2231571 w 9144000"/>
              <a:gd name="connsiteY1" fmla="*/ 1108 h 2084269"/>
              <a:gd name="connsiteX2" fmla="*/ 6912429 w 9144000"/>
              <a:gd name="connsiteY2" fmla="*/ 338566 h 2084269"/>
              <a:gd name="connsiteX3" fmla="*/ 9144000 w 9144000"/>
              <a:gd name="connsiteY3" fmla="*/ 500093 h 2084269"/>
              <a:gd name="connsiteX4" fmla="*/ 9144000 w 9144000"/>
              <a:gd name="connsiteY4" fmla="*/ 2084269 h 2084269"/>
              <a:gd name="connsiteX5" fmla="*/ 0 w 9144000"/>
              <a:gd name="connsiteY5" fmla="*/ 2084269 h 2084269"/>
              <a:gd name="connsiteX6" fmla="*/ 0 w 9144000"/>
              <a:gd name="connsiteY6" fmla="*/ 500093 h 2084269"/>
              <a:gd name="connsiteX0" fmla="*/ 0 w 9144000"/>
              <a:gd name="connsiteY0" fmla="*/ 500093 h 2084269"/>
              <a:gd name="connsiteX1" fmla="*/ 2231571 w 9144000"/>
              <a:gd name="connsiteY1" fmla="*/ 1108 h 2084269"/>
              <a:gd name="connsiteX2" fmla="*/ 4550229 w 9144000"/>
              <a:gd name="connsiteY2" fmla="*/ 175281 h 2084269"/>
              <a:gd name="connsiteX3" fmla="*/ 6912429 w 9144000"/>
              <a:gd name="connsiteY3" fmla="*/ 338566 h 2084269"/>
              <a:gd name="connsiteX4" fmla="*/ 9144000 w 9144000"/>
              <a:gd name="connsiteY4" fmla="*/ 500093 h 2084269"/>
              <a:gd name="connsiteX5" fmla="*/ 9144000 w 9144000"/>
              <a:gd name="connsiteY5" fmla="*/ 2084269 h 2084269"/>
              <a:gd name="connsiteX6" fmla="*/ 0 w 9144000"/>
              <a:gd name="connsiteY6" fmla="*/ 2084269 h 2084269"/>
              <a:gd name="connsiteX7" fmla="*/ 0 w 9144000"/>
              <a:gd name="connsiteY7" fmla="*/ 500093 h 2084269"/>
              <a:gd name="connsiteX0" fmla="*/ 0 w 9144000"/>
              <a:gd name="connsiteY0" fmla="*/ 500093 h 2084269"/>
              <a:gd name="connsiteX1" fmla="*/ 2231571 w 9144000"/>
              <a:gd name="connsiteY1" fmla="*/ 1108 h 2084269"/>
              <a:gd name="connsiteX2" fmla="*/ 4517571 w 9144000"/>
              <a:gd name="connsiteY2" fmla="*/ 621596 h 2084269"/>
              <a:gd name="connsiteX3" fmla="*/ 6912429 w 9144000"/>
              <a:gd name="connsiteY3" fmla="*/ 338566 h 2084269"/>
              <a:gd name="connsiteX4" fmla="*/ 9144000 w 9144000"/>
              <a:gd name="connsiteY4" fmla="*/ 500093 h 2084269"/>
              <a:gd name="connsiteX5" fmla="*/ 9144000 w 9144000"/>
              <a:gd name="connsiteY5" fmla="*/ 2084269 h 2084269"/>
              <a:gd name="connsiteX6" fmla="*/ 0 w 9144000"/>
              <a:gd name="connsiteY6" fmla="*/ 2084269 h 2084269"/>
              <a:gd name="connsiteX7" fmla="*/ 0 w 9144000"/>
              <a:gd name="connsiteY7" fmla="*/ 500093 h 2084269"/>
              <a:gd name="connsiteX0" fmla="*/ 0 w 9144000"/>
              <a:gd name="connsiteY0" fmla="*/ 500093 h 2084269"/>
              <a:gd name="connsiteX1" fmla="*/ 2231571 w 9144000"/>
              <a:gd name="connsiteY1" fmla="*/ 1108 h 2084269"/>
              <a:gd name="connsiteX2" fmla="*/ 4517571 w 9144000"/>
              <a:gd name="connsiteY2" fmla="*/ 621596 h 2084269"/>
              <a:gd name="connsiteX3" fmla="*/ 6912429 w 9144000"/>
              <a:gd name="connsiteY3" fmla="*/ 338566 h 2084269"/>
              <a:gd name="connsiteX4" fmla="*/ 9144000 w 9144000"/>
              <a:gd name="connsiteY4" fmla="*/ 500093 h 2084269"/>
              <a:gd name="connsiteX5" fmla="*/ 9144000 w 9144000"/>
              <a:gd name="connsiteY5" fmla="*/ 2084269 h 2084269"/>
              <a:gd name="connsiteX6" fmla="*/ 0 w 9144000"/>
              <a:gd name="connsiteY6" fmla="*/ 2084269 h 2084269"/>
              <a:gd name="connsiteX7" fmla="*/ 0 w 9144000"/>
              <a:gd name="connsiteY7" fmla="*/ 500093 h 2084269"/>
              <a:gd name="connsiteX0" fmla="*/ 0 w 9144000"/>
              <a:gd name="connsiteY0" fmla="*/ 500093 h 2084269"/>
              <a:gd name="connsiteX1" fmla="*/ 2231571 w 9144000"/>
              <a:gd name="connsiteY1" fmla="*/ 1108 h 2084269"/>
              <a:gd name="connsiteX2" fmla="*/ 4517571 w 9144000"/>
              <a:gd name="connsiteY2" fmla="*/ 621596 h 2084269"/>
              <a:gd name="connsiteX3" fmla="*/ 6912429 w 9144000"/>
              <a:gd name="connsiteY3" fmla="*/ 338566 h 2084269"/>
              <a:gd name="connsiteX4" fmla="*/ 9144000 w 9144000"/>
              <a:gd name="connsiteY4" fmla="*/ 500093 h 2084269"/>
              <a:gd name="connsiteX5" fmla="*/ 9144000 w 9144000"/>
              <a:gd name="connsiteY5" fmla="*/ 2084269 h 2084269"/>
              <a:gd name="connsiteX6" fmla="*/ 0 w 9144000"/>
              <a:gd name="connsiteY6" fmla="*/ 2084269 h 2084269"/>
              <a:gd name="connsiteX7" fmla="*/ 0 w 9144000"/>
              <a:gd name="connsiteY7" fmla="*/ 500093 h 2084269"/>
              <a:gd name="connsiteX0" fmla="*/ 0 w 9144000"/>
              <a:gd name="connsiteY0" fmla="*/ 500093 h 2084269"/>
              <a:gd name="connsiteX1" fmla="*/ 2231571 w 9144000"/>
              <a:gd name="connsiteY1" fmla="*/ 1108 h 2084269"/>
              <a:gd name="connsiteX2" fmla="*/ 4539343 w 9144000"/>
              <a:gd name="connsiteY2" fmla="*/ 741338 h 2084269"/>
              <a:gd name="connsiteX3" fmla="*/ 6912429 w 9144000"/>
              <a:gd name="connsiteY3" fmla="*/ 338566 h 2084269"/>
              <a:gd name="connsiteX4" fmla="*/ 9144000 w 9144000"/>
              <a:gd name="connsiteY4" fmla="*/ 500093 h 2084269"/>
              <a:gd name="connsiteX5" fmla="*/ 9144000 w 9144000"/>
              <a:gd name="connsiteY5" fmla="*/ 2084269 h 2084269"/>
              <a:gd name="connsiteX6" fmla="*/ 0 w 9144000"/>
              <a:gd name="connsiteY6" fmla="*/ 2084269 h 2084269"/>
              <a:gd name="connsiteX7" fmla="*/ 0 w 9144000"/>
              <a:gd name="connsiteY7" fmla="*/ 500093 h 2084269"/>
              <a:gd name="connsiteX0" fmla="*/ 0 w 9144000"/>
              <a:gd name="connsiteY0" fmla="*/ 500093 h 2084269"/>
              <a:gd name="connsiteX1" fmla="*/ 2231571 w 9144000"/>
              <a:gd name="connsiteY1" fmla="*/ 1108 h 2084269"/>
              <a:gd name="connsiteX2" fmla="*/ 4539343 w 9144000"/>
              <a:gd name="connsiteY2" fmla="*/ 741338 h 2084269"/>
              <a:gd name="connsiteX3" fmla="*/ 6912429 w 9144000"/>
              <a:gd name="connsiteY3" fmla="*/ 338566 h 2084269"/>
              <a:gd name="connsiteX4" fmla="*/ 9144000 w 9144000"/>
              <a:gd name="connsiteY4" fmla="*/ 500093 h 2084269"/>
              <a:gd name="connsiteX5" fmla="*/ 9144000 w 9144000"/>
              <a:gd name="connsiteY5" fmla="*/ 2084269 h 2084269"/>
              <a:gd name="connsiteX6" fmla="*/ 0 w 9144000"/>
              <a:gd name="connsiteY6" fmla="*/ 2084269 h 2084269"/>
              <a:gd name="connsiteX7" fmla="*/ 0 w 9144000"/>
              <a:gd name="connsiteY7" fmla="*/ 500093 h 2084269"/>
              <a:gd name="connsiteX0" fmla="*/ 0 w 9144000"/>
              <a:gd name="connsiteY0" fmla="*/ 500093 h 2084269"/>
              <a:gd name="connsiteX1" fmla="*/ 2231571 w 9144000"/>
              <a:gd name="connsiteY1" fmla="*/ 1108 h 2084269"/>
              <a:gd name="connsiteX2" fmla="*/ 4539343 w 9144000"/>
              <a:gd name="connsiteY2" fmla="*/ 741338 h 2084269"/>
              <a:gd name="connsiteX3" fmla="*/ 6912429 w 9144000"/>
              <a:gd name="connsiteY3" fmla="*/ 338566 h 2084269"/>
              <a:gd name="connsiteX4" fmla="*/ 9144000 w 9144000"/>
              <a:gd name="connsiteY4" fmla="*/ 500093 h 2084269"/>
              <a:gd name="connsiteX5" fmla="*/ 9144000 w 9144000"/>
              <a:gd name="connsiteY5" fmla="*/ 2084269 h 2084269"/>
              <a:gd name="connsiteX6" fmla="*/ 0 w 9144000"/>
              <a:gd name="connsiteY6" fmla="*/ 2084269 h 2084269"/>
              <a:gd name="connsiteX7" fmla="*/ 0 w 9144000"/>
              <a:gd name="connsiteY7" fmla="*/ 500093 h 2084269"/>
              <a:gd name="connsiteX0" fmla="*/ 0 w 9144000"/>
              <a:gd name="connsiteY0" fmla="*/ 500093 h 2084269"/>
              <a:gd name="connsiteX1" fmla="*/ 2231571 w 9144000"/>
              <a:gd name="connsiteY1" fmla="*/ 1108 h 2084269"/>
              <a:gd name="connsiteX2" fmla="*/ 4539343 w 9144000"/>
              <a:gd name="connsiteY2" fmla="*/ 741338 h 2084269"/>
              <a:gd name="connsiteX3" fmla="*/ 7609115 w 9144000"/>
              <a:gd name="connsiteY3" fmla="*/ 295023 h 2084269"/>
              <a:gd name="connsiteX4" fmla="*/ 9144000 w 9144000"/>
              <a:gd name="connsiteY4" fmla="*/ 500093 h 2084269"/>
              <a:gd name="connsiteX5" fmla="*/ 9144000 w 9144000"/>
              <a:gd name="connsiteY5" fmla="*/ 2084269 h 2084269"/>
              <a:gd name="connsiteX6" fmla="*/ 0 w 9144000"/>
              <a:gd name="connsiteY6" fmla="*/ 2084269 h 2084269"/>
              <a:gd name="connsiteX7" fmla="*/ 0 w 9144000"/>
              <a:gd name="connsiteY7" fmla="*/ 500093 h 2084269"/>
              <a:gd name="connsiteX0" fmla="*/ 0 w 9144000"/>
              <a:gd name="connsiteY0" fmla="*/ 739026 h 2083716"/>
              <a:gd name="connsiteX1" fmla="*/ 2231571 w 9144000"/>
              <a:gd name="connsiteY1" fmla="*/ 555 h 2083716"/>
              <a:gd name="connsiteX2" fmla="*/ 4539343 w 9144000"/>
              <a:gd name="connsiteY2" fmla="*/ 740785 h 2083716"/>
              <a:gd name="connsiteX3" fmla="*/ 7609115 w 9144000"/>
              <a:gd name="connsiteY3" fmla="*/ 294470 h 2083716"/>
              <a:gd name="connsiteX4" fmla="*/ 9144000 w 9144000"/>
              <a:gd name="connsiteY4" fmla="*/ 499540 h 2083716"/>
              <a:gd name="connsiteX5" fmla="*/ 9144000 w 9144000"/>
              <a:gd name="connsiteY5" fmla="*/ 2083716 h 2083716"/>
              <a:gd name="connsiteX6" fmla="*/ 0 w 9144000"/>
              <a:gd name="connsiteY6" fmla="*/ 2083716 h 2083716"/>
              <a:gd name="connsiteX7" fmla="*/ 0 w 9144000"/>
              <a:gd name="connsiteY7" fmla="*/ 739026 h 2083716"/>
              <a:gd name="connsiteX0" fmla="*/ 0 w 9144000"/>
              <a:gd name="connsiteY0" fmla="*/ 467610 h 1812300"/>
              <a:gd name="connsiteX1" fmla="*/ 2144485 w 9144000"/>
              <a:gd name="connsiteY1" fmla="*/ 1282 h 1812300"/>
              <a:gd name="connsiteX2" fmla="*/ 4539343 w 9144000"/>
              <a:gd name="connsiteY2" fmla="*/ 469369 h 1812300"/>
              <a:gd name="connsiteX3" fmla="*/ 7609115 w 9144000"/>
              <a:gd name="connsiteY3" fmla="*/ 23054 h 1812300"/>
              <a:gd name="connsiteX4" fmla="*/ 9144000 w 9144000"/>
              <a:gd name="connsiteY4" fmla="*/ 228124 h 1812300"/>
              <a:gd name="connsiteX5" fmla="*/ 9144000 w 9144000"/>
              <a:gd name="connsiteY5" fmla="*/ 1812300 h 1812300"/>
              <a:gd name="connsiteX6" fmla="*/ 0 w 9144000"/>
              <a:gd name="connsiteY6" fmla="*/ 1812300 h 1812300"/>
              <a:gd name="connsiteX7" fmla="*/ 0 w 9144000"/>
              <a:gd name="connsiteY7" fmla="*/ 467610 h 1812300"/>
              <a:gd name="connsiteX0" fmla="*/ 0 w 9144000"/>
              <a:gd name="connsiteY0" fmla="*/ 467610 h 1812300"/>
              <a:gd name="connsiteX1" fmla="*/ 2144485 w 9144000"/>
              <a:gd name="connsiteY1" fmla="*/ 1282 h 1812300"/>
              <a:gd name="connsiteX2" fmla="*/ 4539343 w 9144000"/>
              <a:gd name="connsiteY2" fmla="*/ 469369 h 1812300"/>
              <a:gd name="connsiteX3" fmla="*/ 7609115 w 9144000"/>
              <a:gd name="connsiteY3" fmla="*/ 23054 h 1812300"/>
              <a:gd name="connsiteX4" fmla="*/ 9144000 w 9144000"/>
              <a:gd name="connsiteY4" fmla="*/ 228124 h 1812300"/>
              <a:gd name="connsiteX5" fmla="*/ 9144000 w 9144000"/>
              <a:gd name="connsiteY5" fmla="*/ 1812300 h 1812300"/>
              <a:gd name="connsiteX6" fmla="*/ 0 w 9144000"/>
              <a:gd name="connsiteY6" fmla="*/ 1812300 h 1812300"/>
              <a:gd name="connsiteX7" fmla="*/ 0 w 9144000"/>
              <a:gd name="connsiteY7" fmla="*/ 467610 h 1812300"/>
              <a:gd name="connsiteX0" fmla="*/ 0 w 9144000"/>
              <a:gd name="connsiteY0" fmla="*/ 467610 h 1812300"/>
              <a:gd name="connsiteX1" fmla="*/ 2144485 w 9144000"/>
              <a:gd name="connsiteY1" fmla="*/ 1282 h 1812300"/>
              <a:gd name="connsiteX2" fmla="*/ 4539343 w 9144000"/>
              <a:gd name="connsiteY2" fmla="*/ 469369 h 1812300"/>
              <a:gd name="connsiteX3" fmla="*/ 7609115 w 9144000"/>
              <a:gd name="connsiteY3" fmla="*/ 23054 h 1812300"/>
              <a:gd name="connsiteX4" fmla="*/ 9144000 w 9144000"/>
              <a:gd name="connsiteY4" fmla="*/ 228124 h 1812300"/>
              <a:gd name="connsiteX5" fmla="*/ 9144000 w 9144000"/>
              <a:gd name="connsiteY5" fmla="*/ 1812300 h 1812300"/>
              <a:gd name="connsiteX6" fmla="*/ 0 w 9144000"/>
              <a:gd name="connsiteY6" fmla="*/ 1812300 h 1812300"/>
              <a:gd name="connsiteX7" fmla="*/ 0 w 9144000"/>
              <a:gd name="connsiteY7" fmla="*/ 467610 h 1812300"/>
              <a:gd name="connsiteX0" fmla="*/ 0 w 9144000"/>
              <a:gd name="connsiteY0" fmla="*/ 467610 h 1812300"/>
              <a:gd name="connsiteX1" fmla="*/ 2144485 w 9144000"/>
              <a:gd name="connsiteY1" fmla="*/ 1282 h 1812300"/>
              <a:gd name="connsiteX2" fmla="*/ 4539343 w 9144000"/>
              <a:gd name="connsiteY2" fmla="*/ 469369 h 1812300"/>
              <a:gd name="connsiteX3" fmla="*/ 7609115 w 9144000"/>
              <a:gd name="connsiteY3" fmla="*/ 23054 h 1812300"/>
              <a:gd name="connsiteX4" fmla="*/ 9144000 w 9144000"/>
              <a:gd name="connsiteY4" fmla="*/ 228124 h 1812300"/>
              <a:gd name="connsiteX5" fmla="*/ 9144000 w 9144000"/>
              <a:gd name="connsiteY5" fmla="*/ 1812300 h 1812300"/>
              <a:gd name="connsiteX6" fmla="*/ 0 w 9144000"/>
              <a:gd name="connsiteY6" fmla="*/ 1812300 h 1812300"/>
              <a:gd name="connsiteX7" fmla="*/ 0 w 9144000"/>
              <a:gd name="connsiteY7" fmla="*/ 467610 h 1812300"/>
              <a:gd name="connsiteX0" fmla="*/ 0 w 9144000"/>
              <a:gd name="connsiteY0" fmla="*/ 467610 h 1812300"/>
              <a:gd name="connsiteX1" fmla="*/ 2144485 w 9144000"/>
              <a:gd name="connsiteY1" fmla="*/ 1282 h 1812300"/>
              <a:gd name="connsiteX2" fmla="*/ 4539343 w 9144000"/>
              <a:gd name="connsiteY2" fmla="*/ 469369 h 1812300"/>
              <a:gd name="connsiteX3" fmla="*/ 7609115 w 9144000"/>
              <a:gd name="connsiteY3" fmla="*/ 23054 h 1812300"/>
              <a:gd name="connsiteX4" fmla="*/ 9144000 w 9144000"/>
              <a:gd name="connsiteY4" fmla="*/ 228124 h 1812300"/>
              <a:gd name="connsiteX5" fmla="*/ 9144000 w 9144000"/>
              <a:gd name="connsiteY5" fmla="*/ 1812300 h 1812300"/>
              <a:gd name="connsiteX6" fmla="*/ 0 w 9144000"/>
              <a:gd name="connsiteY6" fmla="*/ 1812300 h 1812300"/>
              <a:gd name="connsiteX7" fmla="*/ 0 w 9144000"/>
              <a:gd name="connsiteY7" fmla="*/ 467610 h 1812300"/>
              <a:gd name="connsiteX0" fmla="*/ 0 w 9144000"/>
              <a:gd name="connsiteY0" fmla="*/ 531153 h 1875843"/>
              <a:gd name="connsiteX1" fmla="*/ 2144485 w 9144000"/>
              <a:gd name="connsiteY1" fmla="*/ 64825 h 1875843"/>
              <a:gd name="connsiteX2" fmla="*/ 4539343 w 9144000"/>
              <a:gd name="connsiteY2" fmla="*/ 532912 h 1875843"/>
              <a:gd name="connsiteX3" fmla="*/ 7609115 w 9144000"/>
              <a:gd name="connsiteY3" fmla="*/ 86597 h 1875843"/>
              <a:gd name="connsiteX4" fmla="*/ 9144000 w 9144000"/>
              <a:gd name="connsiteY4" fmla="*/ 291667 h 1875843"/>
              <a:gd name="connsiteX5" fmla="*/ 9144000 w 9144000"/>
              <a:gd name="connsiteY5" fmla="*/ 1875843 h 1875843"/>
              <a:gd name="connsiteX6" fmla="*/ 0 w 9144000"/>
              <a:gd name="connsiteY6" fmla="*/ 1875843 h 1875843"/>
              <a:gd name="connsiteX7" fmla="*/ 0 w 9144000"/>
              <a:gd name="connsiteY7" fmla="*/ 531153 h 1875843"/>
              <a:gd name="connsiteX0" fmla="*/ 0 w 9144000"/>
              <a:gd name="connsiteY0" fmla="*/ 760517 h 2105207"/>
              <a:gd name="connsiteX1" fmla="*/ 2144485 w 9144000"/>
              <a:gd name="connsiteY1" fmla="*/ 294189 h 2105207"/>
              <a:gd name="connsiteX2" fmla="*/ 4539343 w 9144000"/>
              <a:gd name="connsiteY2" fmla="*/ 762276 h 2105207"/>
              <a:gd name="connsiteX3" fmla="*/ 7609115 w 9144000"/>
              <a:gd name="connsiteY3" fmla="*/ 315961 h 2105207"/>
              <a:gd name="connsiteX4" fmla="*/ 9144000 w 9144000"/>
              <a:gd name="connsiteY4" fmla="*/ 20288 h 2105207"/>
              <a:gd name="connsiteX5" fmla="*/ 9144000 w 9144000"/>
              <a:gd name="connsiteY5" fmla="*/ 2105207 h 2105207"/>
              <a:gd name="connsiteX6" fmla="*/ 0 w 9144000"/>
              <a:gd name="connsiteY6" fmla="*/ 2105207 h 2105207"/>
              <a:gd name="connsiteX7" fmla="*/ 0 w 9144000"/>
              <a:gd name="connsiteY7" fmla="*/ 760517 h 2105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2105207">
                <a:moveTo>
                  <a:pt x="0" y="760517"/>
                </a:moveTo>
                <a:cubicBezTo>
                  <a:pt x="700315" y="463561"/>
                  <a:pt x="1106714" y="275460"/>
                  <a:pt x="2144485" y="294189"/>
                </a:cubicBezTo>
                <a:cubicBezTo>
                  <a:pt x="2743199" y="337734"/>
                  <a:pt x="3701143" y="446590"/>
                  <a:pt x="4539343" y="762276"/>
                </a:cubicBezTo>
                <a:cubicBezTo>
                  <a:pt x="5482772" y="1117876"/>
                  <a:pt x="6861629" y="700589"/>
                  <a:pt x="7609115" y="315961"/>
                </a:cubicBezTo>
                <a:cubicBezTo>
                  <a:pt x="8218715" y="57746"/>
                  <a:pt x="8632372" y="-48069"/>
                  <a:pt x="9144000" y="20288"/>
                </a:cubicBezTo>
                <a:lnTo>
                  <a:pt x="9144000" y="2105207"/>
                </a:lnTo>
                <a:lnTo>
                  <a:pt x="0" y="2105207"/>
                </a:lnTo>
                <a:lnTo>
                  <a:pt x="0" y="760517"/>
                </a:lnTo>
                <a:close/>
              </a:path>
            </a:pathLst>
          </a:custGeom>
          <a:solidFill>
            <a:schemeClr val="tx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Rectangle 55"/>
          <p:cNvSpPr/>
          <p:nvPr userDrawn="1"/>
        </p:nvSpPr>
        <p:spPr>
          <a:xfrm flipH="1">
            <a:off x="7032" y="4732694"/>
            <a:ext cx="9144000" cy="2125306"/>
          </a:xfrm>
          <a:custGeom>
            <a:avLst/>
            <a:gdLst/>
            <a:ahLst/>
            <a:cxnLst/>
            <a:rect l="l" t="t" r="r" b="b"/>
            <a:pathLst>
              <a:path w="9144000" h="2125306">
                <a:moveTo>
                  <a:pt x="9144000" y="0"/>
                </a:moveTo>
                <a:cubicBezTo>
                  <a:pt x="8755618" y="25532"/>
                  <a:pt x="8370880" y="132455"/>
                  <a:pt x="7876807" y="312561"/>
                </a:cubicBezTo>
                <a:cubicBezTo>
                  <a:pt x="6996837" y="702241"/>
                  <a:pt x="5373590" y="1125008"/>
                  <a:pt x="4262947" y="764738"/>
                </a:cubicBezTo>
                <a:cubicBezTo>
                  <a:pt x="3276184" y="444906"/>
                  <a:pt x="2148453" y="334620"/>
                  <a:pt x="1443623" y="290503"/>
                </a:cubicBezTo>
                <a:cubicBezTo>
                  <a:pt x="815042" y="280740"/>
                  <a:pt x="383222" y="326449"/>
                  <a:pt x="0" y="414986"/>
                </a:cubicBezTo>
                <a:lnTo>
                  <a:pt x="0" y="2125306"/>
                </a:lnTo>
                <a:lnTo>
                  <a:pt x="9144000" y="2125306"/>
                </a:lnTo>
                <a:close/>
              </a:path>
            </a:pathLst>
          </a:cu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15877" y="4093581"/>
            <a:ext cx="9144000" cy="103083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ko-KR" altLang="en-US" sz="3600">
                <a:solidFill>
                  <a:schemeClr val="bg1"/>
                </a:solidFill>
              </a:defRPr>
            </a:lvl1pPr>
          </a:lstStyle>
          <a:p>
            <a:r>
              <a:rPr lang="en-US" altLang="ko-KR" sz="4800" dirty="0" smtClean="0">
                <a:latin typeface="+mj-lt"/>
              </a:rPr>
              <a:t>CT</a:t>
            </a:r>
            <a:r>
              <a:rPr lang="ko-KR" altLang="en-US" sz="4800" smtClean="0">
                <a:latin typeface="+mj-lt"/>
              </a:rPr>
              <a:t>와 </a:t>
            </a:r>
            <a:r>
              <a:rPr lang="en-US" altLang="ko-KR" sz="4800" dirty="0" smtClean="0">
                <a:latin typeface="+mj-lt"/>
              </a:rPr>
              <a:t>SW</a:t>
            </a:r>
            <a:r>
              <a:rPr lang="ko-KR" altLang="en-US" sz="4800" smtClean="0">
                <a:latin typeface="+mj-lt"/>
              </a:rPr>
              <a:t>의 이해</a:t>
            </a:r>
            <a:r>
              <a:rPr lang="en-US" altLang="ko-KR" dirty="0" smtClean="0">
                <a:latin typeface="+mj-lt"/>
              </a:rPr>
              <a:t/>
            </a:r>
            <a:br>
              <a:rPr lang="en-US" altLang="ko-KR" dirty="0" smtClean="0">
                <a:latin typeface="+mj-lt"/>
              </a:rPr>
            </a:br>
            <a:r>
              <a:rPr lang="en-US" altLang="ko-KR" spc="-150" dirty="0" smtClean="0">
                <a:latin typeface="+mj-lt"/>
              </a:rPr>
              <a:t>(</a:t>
            </a:r>
            <a:r>
              <a:rPr lang="ko-KR" altLang="en-US" sz="2800" spc="-150" smtClean="0">
                <a:latin typeface="+mj-lt"/>
              </a:rPr>
              <a:t>컴퓨팅 사고력과 프로그래밍</a:t>
            </a:r>
            <a:r>
              <a:rPr lang="en-US" altLang="ko-KR" sz="2800" spc="-150" dirty="0" smtClean="0">
                <a:latin typeface="+mj-lt"/>
              </a:rPr>
              <a:t>)</a:t>
            </a:r>
            <a:endParaRPr lang="ko-KR" altLang="en-US" sz="2800">
              <a:latin typeface="+mj-lt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41789"/>
            <a:ext cx="9144000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  <a:effectLst/>
              </a:defRPr>
            </a:lvl1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IT</a:t>
            </a:r>
            <a:r>
              <a:rPr lang="ko-KR" altLang="en-US" b="1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교육학부</a:t>
            </a:r>
            <a:endParaRPr lang="en-US" altLang="ko-KR" sz="2000" b="1" dirty="0" smtClean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3363776" y="828493"/>
            <a:ext cx="2166240" cy="2968766"/>
            <a:chOff x="3222136" y="370710"/>
            <a:chExt cx="2276824" cy="3120317"/>
          </a:xfrm>
        </p:grpSpPr>
        <p:grpSp>
          <p:nvGrpSpPr>
            <p:cNvPr id="54" name="Group 53"/>
            <p:cNvGrpSpPr/>
            <p:nvPr userDrawn="1"/>
          </p:nvGrpSpPr>
          <p:grpSpPr>
            <a:xfrm>
              <a:off x="3626752" y="1196752"/>
              <a:ext cx="1872208" cy="2294275"/>
              <a:chOff x="3626752" y="1196752"/>
              <a:chExt cx="1872208" cy="2294275"/>
            </a:xfrm>
          </p:grpSpPr>
          <p:sp>
            <p:nvSpPr>
              <p:cNvPr id="2" name="Rounded Rectangle 1"/>
              <p:cNvSpPr/>
              <p:nvPr userDrawn="1"/>
            </p:nvSpPr>
            <p:spPr>
              <a:xfrm>
                <a:off x="3626752" y="1196752"/>
                <a:ext cx="1872208" cy="2232248"/>
              </a:xfrm>
              <a:custGeom>
                <a:avLst/>
                <a:gdLst/>
                <a:ahLst/>
                <a:cxnLst/>
                <a:rect l="l" t="t" r="r" b="b"/>
                <a:pathLst>
                  <a:path w="1872208" h="2232248">
                    <a:moveTo>
                      <a:pt x="236874" y="152400"/>
                    </a:moveTo>
                    <a:cubicBezTo>
                      <a:pt x="189787" y="152400"/>
                      <a:pt x="151616" y="190571"/>
                      <a:pt x="151616" y="237658"/>
                    </a:cubicBezTo>
                    <a:lnTo>
                      <a:pt x="151616" y="1858958"/>
                    </a:lnTo>
                    <a:cubicBezTo>
                      <a:pt x="151616" y="1906045"/>
                      <a:pt x="189787" y="1944216"/>
                      <a:pt x="236874" y="1944216"/>
                    </a:cubicBezTo>
                    <a:lnTo>
                      <a:pt x="1635334" y="1944216"/>
                    </a:lnTo>
                    <a:cubicBezTo>
                      <a:pt x="1682421" y="1944216"/>
                      <a:pt x="1720592" y="1906045"/>
                      <a:pt x="1720592" y="1858958"/>
                    </a:cubicBezTo>
                    <a:lnTo>
                      <a:pt x="1720592" y="237658"/>
                    </a:lnTo>
                    <a:cubicBezTo>
                      <a:pt x="1720592" y="190571"/>
                      <a:pt x="1682421" y="152400"/>
                      <a:pt x="1635334" y="152400"/>
                    </a:cubicBezTo>
                    <a:close/>
                    <a:moveTo>
                      <a:pt x="101736" y="0"/>
                    </a:moveTo>
                    <a:lnTo>
                      <a:pt x="1770472" y="0"/>
                    </a:lnTo>
                    <a:cubicBezTo>
                      <a:pt x="1826659" y="0"/>
                      <a:pt x="1872208" y="45549"/>
                      <a:pt x="1872208" y="101736"/>
                    </a:cubicBezTo>
                    <a:lnTo>
                      <a:pt x="1872208" y="2130512"/>
                    </a:lnTo>
                    <a:cubicBezTo>
                      <a:pt x="1872208" y="2186699"/>
                      <a:pt x="1826659" y="2232248"/>
                      <a:pt x="1770472" y="2232248"/>
                    </a:cubicBezTo>
                    <a:lnTo>
                      <a:pt x="101736" y="2232248"/>
                    </a:lnTo>
                    <a:cubicBezTo>
                      <a:pt x="45549" y="2232248"/>
                      <a:pt x="0" y="2186699"/>
                      <a:pt x="0" y="2130512"/>
                    </a:cubicBezTo>
                    <a:lnTo>
                      <a:pt x="0" y="101736"/>
                    </a:lnTo>
                    <a:cubicBezTo>
                      <a:pt x="0" y="45549"/>
                      <a:pt x="45549" y="0"/>
                      <a:pt x="10173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Round Same Side Corner Rectangle 5"/>
              <p:cNvSpPr/>
              <p:nvPr userDrawn="1"/>
            </p:nvSpPr>
            <p:spPr>
              <a:xfrm rot="10800000">
                <a:off x="3851920" y="3418854"/>
                <a:ext cx="216023" cy="6300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2" name="Round Same Side Corner Rectangle 11"/>
              <p:cNvSpPr/>
              <p:nvPr userDrawn="1"/>
            </p:nvSpPr>
            <p:spPr>
              <a:xfrm rot="10800000">
                <a:off x="5076056" y="3428020"/>
                <a:ext cx="216023" cy="6300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3" name="Rectangle 12"/>
              <p:cNvSpPr/>
              <p:nvPr userDrawn="1"/>
            </p:nvSpPr>
            <p:spPr>
              <a:xfrm>
                <a:off x="3707904" y="1772816"/>
                <a:ext cx="1728192" cy="503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  <p:grpSp>
          <p:nvGrpSpPr>
            <p:cNvPr id="53" name="Group 52"/>
            <p:cNvGrpSpPr/>
            <p:nvPr userDrawn="1"/>
          </p:nvGrpSpPr>
          <p:grpSpPr>
            <a:xfrm>
              <a:off x="3222136" y="370710"/>
              <a:ext cx="1632816" cy="2626242"/>
              <a:chOff x="3222136" y="370710"/>
              <a:chExt cx="1632816" cy="2626242"/>
            </a:xfrm>
          </p:grpSpPr>
          <p:grpSp>
            <p:nvGrpSpPr>
              <p:cNvPr id="21" name="Group 20"/>
              <p:cNvGrpSpPr/>
              <p:nvPr userDrawn="1"/>
            </p:nvGrpSpPr>
            <p:grpSpPr>
              <a:xfrm>
                <a:off x="4446896" y="1628800"/>
                <a:ext cx="408056" cy="561615"/>
                <a:chOff x="7092279" y="1623766"/>
                <a:chExt cx="893085" cy="1229170"/>
              </a:xfrm>
            </p:grpSpPr>
            <p:sp>
              <p:nvSpPr>
                <p:cNvPr id="20" name="Rounded Rectangle 19"/>
                <p:cNvSpPr/>
                <p:nvPr userDrawn="1"/>
              </p:nvSpPr>
              <p:spPr>
                <a:xfrm>
                  <a:off x="7464553" y="1623766"/>
                  <a:ext cx="148537" cy="265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/>
                </a:p>
              </p:txBody>
            </p:sp>
            <p:sp>
              <p:nvSpPr>
                <p:cNvPr id="14" name="Rounded Rectangle 13"/>
                <p:cNvSpPr/>
                <p:nvPr userDrawn="1"/>
              </p:nvSpPr>
              <p:spPr>
                <a:xfrm>
                  <a:off x="7092279" y="1752520"/>
                  <a:ext cx="893085" cy="530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/>
                </a:p>
              </p:txBody>
            </p:sp>
            <p:sp>
              <p:nvSpPr>
                <p:cNvPr id="15" name="Rectangle 14"/>
                <p:cNvSpPr/>
                <p:nvPr userDrawn="1"/>
              </p:nvSpPr>
              <p:spPr>
                <a:xfrm>
                  <a:off x="7315550" y="1752521"/>
                  <a:ext cx="446542" cy="781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/>
                </a:p>
              </p:txBody>
            </p:sp>
            <p:sp>
              <p:nvSpPr>
                <p:cNvPr id="16" name="Isosceles Triangle 15"/>
                <p:cNvSpPr/>
                <p:nvPr userDrawn="1"/>
              </p:nvSpPr>
              <p:spPr>
                <a:xfrm rot="10800000">
                  <a:off x="7361285" y="2501468"/>
                  <a:ext cx="355072" cy="351468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/>
                </a:p>
              </p:txBody>
            </p:sp>
            <p:sp>
              <p:nvSpPr>
                <p:cNvPr id="19" name="Oval 18"/>
                <p:cNvSpPr/>
                <p:nvPr userDrawn="1"/>
              </p:nvSpPr>
              <p:spPr>
                <a:xfrm>
                  <a:off x="7371606" y="1822781"/>
                  <a:ext cx="334431" cy="3344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AB11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/>
                </a:p>
              </p:txBody>
            </p:sp>
            <p:sp>
              <p:nvSpPr>
                <p:cNvPr id="18" name="Oval 17"/>
                <p:cNvSpPr/>
                <p:nvPr userDrawn="1"/>
              </p:nvSpPr>
              <p:spPr>
                <a:xfrm>
                  <a:off x="7439957" y="1893520"/>
                  <a:ext cx="200838" cy="200839"/>
                </a:xfrm>
                <a:prstGeom prst="ellipse">
                  <a:avLst/>
                </a:prstGeom>
                <a:solidFill>
                  <a:srgbClr val="FAB11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/>
                </a:p>
              </p:txBody>
            </p:sp>
          </p:grpSp>
          <p:sp>
            <p:nvSpPr>
              <p:cNvPr id="22" name="Rounded Rectangle 21"/>
              <p:cNvSpPr/>
              <p:nvPr userDrawn="1"/>
            </p:nvSpPr>
            <p:spPr>
              <a:xfrm>
                <a:off x="3222136" y="1613958"/>
                <a:ext cx="360040" cy="1382994"/>
              </a:xfrm>
              <a:prstGeom prst="roundRect">
                <a:avLst>
                  <a:gd name="adj" fmla="val 1920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24" name="Arc 23"/>
              <p:cNvSpPr/>
              <p:nvPr userDrawn="1"/>
            </p:nvSpPr>
            <p:spPr>
              <a:xfrm>
                <a:off x="3390149" y="370710"/>
                <a:ext cx="1250928" cy="1258358"/>
              </a:xfrm>
              <a:prstGeom prst="arc">
                <a:avLst>
                  <a:gd name="adj1" fmla="val 10792820"/>
                  <a:gd name="adj2" fmla="val 21498521"/>
                </a:avLst>
              </a:prstGeom>
              <a:ln w="317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" name="Straight Connector 28"/>
              <p:cNvCxnSpPr>
                <a:stCxn id="24" idx="0"/>
              </p:cNvCxnSpPr>
              <p:nvPr userDrawn="1"/>
            </p:nvCxnSpPr>
            <p:spPr>
              <a:xfrm>
                <a:off x="3390150" y="1001195"/>
                <a:ext cx="7515" cy="777238"/>
              </a:xfrm>
              <a:prstGeom prst="line">
                <a:avLst/>
              </a:prstGeom>
              <a:ln w="317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4641062" y="929621"/>
                <a:ext cx="6942" cy="758008"/>
              </a:xfrm>
              <a:prstGeom prst="line">
                <a:avLst/>
              </a:prstGeom>
              <a:ln w="317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Rounded Rectangle 32"/>
            <p:cNvSpPr/>
            <p:nvPr userDrawn="1"/>
          </p:nvSpPr>
          <p:spPr>
            <a:xfrm>
              <a:off x="3937417" y="2960376"/>
              <a:ext cx="1246650" cy="1419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63609" y="2177505"/>
              <a:ext cx="1226320" cy="776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2" name="Group 51"/>
            <p:cNvGrpSpPr/>
            <p:nvPr userDrawn="1"/>
          </p:nvGrpSpPr>
          <p:grpSpPr>
            <a:xfrm>
              <a:off x="3792686" y="3213433"/>
              <a:ext cx="654209" cy="140012"/>
              <a:chOff x="3792686" y="3213433"/>
              <a:chExt cx="654209" cy="140012"/>
            </a:xfrm>
          </p:grpSpPr>
          <p:sp>
            <p:nvSpPr>
              <p:cNvPr id="45" name="Rounded Rectangle 44"/>
              <p:cNvSpPr/>
              <p:nvPr userDrawn="1"/>
            </p:nvSpPr>
            <p:spPr>
              <a:xfrm rot="5400000">
                <a:off x="4049785" y="2956334"/>
                <a:ext cx="140012" cy="654209"/>
              </a:xfrm>
              <a:prstGeom prst="roundRect">
                <a:avLst>
                  <a:gd name="adj" fmla="val 19207"/>
                </a:avLst>
              </a:prstGeom>
              <a:noFill/>
              <a:ln w="6350">
                <a:solidFill>
                  <a:srgbClr val="FAB1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44" name="Oval 43"/>
              <p:cNvSpPr/>
              <p:nvPr userDrawn="1"/>
            </p:nvSpPr>
            <p:spPr>
              <a:xfrm>
                <a:off x="385191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Oval 46"/>
              <p:cNvSpPr/>
              <p:nvPr userDrawn="1"/>
            </p:nvSpPr>
            <p:spPr>
              <a:xfrm>
                <a:off x="397960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Oval 47"/>
              <p:cNvSpPr/>
              <p:nvPr userDrawn="1"/>
            </p:nvSpPr>
            <p:spPr>
              <a:xfrm>
                <a:off x="410729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Oval 48"/>
              <p:cNvSpPr/>
              <p:nvPr userDrawn="1"/>
            </p:nvSpPr>
            <p:spPr>
              <a:xfrm>
                <a:off x="4309368" y="3253784"/>
                <a:ext cx="72008" cy="720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" name="Group 45"/>
            <p:cNvGrpSpPr/>
            <p:nvPr userDrawn="1"/>
          </p:nvGrpSpPr>
          <p:grpSpPr>
            <a:xfrm>
              <a:off x="5090549" y="3202481"/>
              <a:ext cx="176130" cy="176130"/>
              <a:chOff x="5090549" y="3202481"/>
              <a:chExt cx="176130" cy="176130"/>
            </a:xfrm>
          </p:grpSpPr>
          <p:sp>
            <p:nvSpPr>
              <p:cNvPr id="50" name="Oval 49"/>
              <p:cNvSpPr/>
              <p:nvPr userDrawn="1"/>
            </p:nvSpPr>
            <p:spPr>
              <a:xfrm>
                <a:off x="5090549" y="3202481"/>
                <a:ext cx="176130" cy="17613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Oval 50"/>
              <p:cNvSpPr/>
              <p:nvPr userDrawn="1"/>
            </p:nvSpPr>
            <p:spPr>
              <a:xfrm>
                <a:off x="5129106" y="3241038"/>
                <a:ext cx="99016" cy="99016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TextBox 2"/>
          <p:cNvSpPr txBox="1"/>
          <p:nvPr userDrawn="1"/>
        </p:nvSpPr>
        <p:spPr>
          <a:xfrm>
            <a:off x="4047532" y="2491708"/>
            <a:ext cx="1224800" cy="830997"/>
          </a:xfrm>
          <a:prstGeom prst="rect">
            <a:avLst/>
          </a:prstGeom>
          <a:solidFill>
            <a:srgbClr val="FAB117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CT</a:t>
            </a:r>
            <a:endParaRPr lang="ko-KR" altLang="en-US" sz="5400">
              <a:solidFill>
                <a:schemeClr val="tx1">
                  <a:lumMod val="65000"/>
                  <a:lumOff val="35000"/>
                </a:schemeClr>
              </a:solidFill>
              <a:latin typeface="Segoe UI Black" panose="020B0A02040204020203" pitchFamily="34" charset="0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14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15567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54" y="118534"/>
            <a:ext cx="2684258" cy="152063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804098" y="1599769"/>
            <a:ext cx="1535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CONTENTS</a:t>
            </a:r>
            <a:endParaRPr lang="ko-KR" altLang="en-US" sz="20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564904"/>
            <a:ext cx="9144000" cy="1052736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442739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5" y="288032"/>
            <a:ext cx="8424937" cy="692696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>
          <a:xfrm>
            <a:off x="215516" y="1196752"/>
            <a:ext cx="8748972" cy="4968552"/>
          </a:xfr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50" charset="-127"/>
                <a:ea typeface="맑은 고딕" panose="020B0503020000020004" pitchFamily="50" charset="-127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50" charset="-127"/>
                <a:ea typeface="맑은 고딕" panose="020B0503020000020004" pitchFamily="50" charset="-127"/>
              </a:defRPr>
            </a:lvl2pPr>
            <a:lvl3pPr marL="11430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50" charset="-127"/>
                <a:ea typeface="맑은 고딕" panose="020B0503020000020004" pitchFamily="50" charset="-127"/>
              </a:defRPr>
            </a:lvl3pPr>
            <a:lvl4pPr marL="16002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50" charset="-127"/>
                <a:ea typeface="맑은 고딕" panose="020B0503020000020004" pitchFamily="50" charset="-127"/>
              </a:defRPr>
            </a:lvl4pPr>
            <a:lvl5pPr marL="20574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260648"/>
            <a:ext cx="251520" cy="720080"/>
            <a:chOff x="-108520" y="4653136"/>
            <a:chExt cx="9154886" cy="223054"/>
          </a:xfrm>
        </p:grpSpPr>
        <p:sp>
          <p:nvSpPr>
            <p:cNvPr id="9" name="Rectangle 5"/>
            <p:cNvSpPr/>
            <p:nvPr userDrawn="1"/>
          </p:nvSpPr>
          <p:spPr>
            <a:xfrm>
              <a:off x="-108520" y="4653136"/>
              <a:ext cx="9154886" cy="216000"/>
            </a:xfrm>
            <a:prstGeom prst="rect">
              <a:avLst/>
            </a:prstGeom>
            <a:solidFill>
              <a:srgbClr val="FAB1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6"/>
            <p:cNvSpPr/>
            <p:nvPr userDrawn="1"/>
          </p:nvSpPr>
          <p:spPr>
            <a:xfrm>
              <a:off x="-108520" y="4764494"/>
              <a:ext cx="9154886" cy="11169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Group 8"/>
          <p:cNvGrpSpPr/>
          <p:nvPr userDrawn="1"/>
        </p:nvGrpSpPr>
        <p:grpSpPr>
          <a:xfrm>
            <a:off x="8892480" y="260648"/>
            <a:ext cx="251520" cy="720080"/>
            <a:chOff x="-108520" y="4653136"/>
            <a:chExt cx="9154886" cy="223054"/>
          </a:xfrm>
        </p:grpSpPr>
        <p:sp>
          <p:nvSpPr>
            <p:cNvPr id="12" name="Rectangle 9"/>
            <p:cNvSpPr/>
            <p:nvPr userDrawn="1"/>
          </p:nvSpPr>
          <p:spPr>
            <a:xfrm>
              <a:off x="-108520" y="4653136"/>
              <a:ext cx="9154886" cy="216000"/>
            </a:xfrm>
            <a:prstGeom prst="rect">
              <a:avLst/>
            </a:prstGeom>
            <a:solidFill>
              <a:srgbClr val="FAB1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0"/>
            <p:cNvSpPr/>
            <p:nvPr userDrawn="1"/>
          </p:nvSpPr>
          <p:spPr>
            <a:xfrm>
              <a:off x="-108520" y="4764494"/>
              <a:ext cx="9154886" cy="11169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Rectangle 4"/>
          <p:cNvSpPr/>
          <p:nvPr userDrawn="1"/>
        </p:nvSpPr>
        <p:spPr>
          <a:xfrm>
            <a:off x="0" y="6630010"/>
            <a:ext cx="9154886" cy="216000"/>
          </a:xfrm>
          <a:prstGeom prst="rect">
            <a:avLst/>
          </a:prstGeom>
          <a:solidFill>
            <a:srgbClr val="FAB1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"/>
          <p:cNvSpPr/>
          <p:nvPr userDrawn="1"/>
        </p:nvSpPr>
        <p:spPr>
          <a:xfrm>
            <a:off x="0" y="6741368"/>
            <a:ext cx="9154886" cy="1116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948264" y="62576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0207097-E0CB-492E-A837-D074386319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95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5" y="288032"/>
            <a:ext cx="8424937" cy="692696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260648"/>
            <a:ext cx="251520" cy="720080"/>
            <a:chOff x="-108520" y="4653136"/>
            <a:chExt cx="9154886" cy="223054"/>
          </a:xfrm>
        </p:grpSpPr>
        <p:sp>
          <p:nvSpPr>
            <p:cNvPr id="9" name="Rectangle 5"/>
            <p:cNvSpPr/>
            <p:nvPr userDrawn="1"/>
          </p:nvSpPr>
          <p:spPr>
            <a:xfrm>
              <a:off x="-108520" y="4653136"/>
              <a:ext cx="9154886" cy="216000"/>
            </a:xfrm>
            <a:prstGeom prst="rect">
              <a:avLst/>
            </a:prstGeom>
            <a:solidFill>
              <a:srgbClr val="FAB1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6"/>
            <p:cNvSpPr/>
            <p:nvPr userDrawn="1"/>
          </p:nvSpPr>
          <p:spPr>
            <a:xfrm>
              <a:off x="-108520" y="4764494"/>
              <a:ext cx="9154886" cy="11169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Group 8"/>
          <p:cNvGrpSpPr/>
          <p:nvPr userDrawn="1"/>
        </p:nvGrpSpPr>
        <p:grpSpPr>
          <a:xfrm>
            <a:off x="8892480" y="260648"/>
            <a:ext cx="251520" cy="720080"/>
            <a:chOff x="-108520" y="4653136"/>
            <a:chExt cx="9154886" cy="223054"/>
          </a:xfrm>
        </p:grpSpPr>
        <p:sp>
          <p:nvSpPr>
            <p:cNvPr id="12" name="Rectangle 9"/>
            <p:cNvSpPr/>
            <p:nvPr userDrawn="1"/>
          </p:nvSpPr>
          <p:spPr>
            <a:xfrm>
              <a:off x="-108520" y="4653136"/>
              <a:ext cx="9154886" cy="216000"/>
            </a:xfrm>
            <a:prstGeom prst="rect">
              <a:avLst/>
            </a:prstGeom>
            <a:solidFill>
              <a:srgbClr val="FAB1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0"/>
            <p:cNvSpPr/>
            <p:nvPr userDrawn="1"/>
          </p:nvSpPr>
          <p:spPr>
            <a:xfrm>
              <a:off x="-108520" y="4764494"/>
              <a:ext cx="9154886" cy="11169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Rectangle 4"/>
          <p:cNvSpPr/>
          <p:nvPr userDrawn="1"/>
        </p:nvSpPr>
        <p:spPr>
          <a:xfrm>
            <a:off x="0" y="6630010"/>
            <a:ext cx="9154886" cy="216000"/>
          </a:xfrm>
          <a:prstGeom prst="rect">
            <a:avLst/>
          </a:prstGeom>
          <a:solidFill>
            <a:srgbClr val="FAB1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"/>
          <p:cNvSpPr/>
          <p:nvPr userDrawn="1"/>
        </p:nvSpPr>
        <p:spPr>
          <a:xfrm>
            <a:off x="0" y="6741368"/>
            <a:ext cx="9154886" cy="1116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948264" y="62576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0207097-E0CB-492E-A837-D074386319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2380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12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03648" cy="795166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0" y="2636912"/>
            <a:ext cx="9144000" cy="1052736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84213" y="3933825"/>
            <a:ext cx="7704137" cy="1798638"/>
          </a:xfr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7429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2pPr>
            <a:lvl3pPr marL="11430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3pPr>
            <a:lvl4pPr marL="16002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115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52736"/>
          </a:xfrm>
        </p:spPr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/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ko-KR" alt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717682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4085291"/>
            <a:ext cx="9144000" cy="1512168"/>
          </a:xfrm>
          <a:prstGeom prst="rect">
            <a:avLst/>
          </a:prstGeom>
          <a:solidFill>
            <a:srgbClr val="FAB1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4537898"/>
            <a:ext cx="9144000" cy="5333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3363776" y="692696"/>
            <a:ext cx="2166240" cy="2968766"/>
            <a:chOff x="3363776" y="828493"/>
            <a:chExt cx="2166240" cy="2968766"/>
          </a:xfrm>
        </p:grpSpPr>
        <p:sp>
          <p:nvSpPr>
            <p:cNvPr id="30" name="Rounded Rectangle 1"/>
            <p:cNvSpPr/>
            <p:nvPr userDrawn="1"/>
          </p:nvSpPr>
          <p:spPr>
            <a:xfrm>
              <a:off x="3748740" y="1614415"/>
              <a:ext cx="1781276" cy="2123830"/>
            </a:xfrm>
            <a:custGeom>
              <a:avLst/>
              <a:gdLst/>
              <a:ahLst/>
              <a:cxnLst/>
              <a:rect l="l" t="t" r="r" b="b"/>
              <a:pathLst>
                <a:path w="1872208" h="2232248">
                  <a:moveTo>
                    <a:pt x="236874" y="152400"/>
                  </a:moveTo>
                  <a:cubicBezTo>
                    <a:pt x="189787" y="152400"/>
                    <a:pt x="151616" y="190571"/>
                    <a:pt x="151616" y="237658"/>
                  </a:cubicBezTo>
                  <a:lnTo>
                    <a:pt x="151616" y="1858958"/>
                  </a:lnTo>
                  <a:cubicBezTo>
                    <a:pt x="151616" y="1906045"/>
                    <a:pt x="189787" y="1944216"/>
                    <a:pt x="236874" y="1944216"/>
                  </a:cubicBezTo>
                  <a:lnTo>
                    <a:pt x="1635334" y="1944216"/>
                  </a:lnTo>
                  <a:cubicBezTo>
                    <a:pt x="1682421" y="1944216"/>
                    <a:pt x="1720592" y="1906045"/>
                    <a:pt x="1720592" y="1858958"/>
                  </a:cubicBezTo>
                  <a:lnTo>
                    <a:pt x="1720592" y="237658"/>
                  </a:lnTo>
                  <a:cubicBezTo>
                    <a:pt x="1720592" y="190571"/>
                    <a:pt x="1682421" y="152400"/>
                    <a:pt x="1635334" y="152400"/>
                  </a:cubicBezTo>
                  <a:close/>
                  <a:moveTo>
                    <a:pt x="101736" y="0"/>
                  </a:moveTo>
                  <a:lnTo>
                    <a:pt x="1770472" y="0"/>
                  </a:lnTo>
                  <a:cubicBezTo>
                    <a:pt x="1826659" y="0"/>
                    <a:pt x="1872208" y="45549"/>
                    <a:pt x="1872208" y="101736"/>
                  </a:cubicBezTo>
                  <a:lnTo>
                    <a:pt x="1872208" y="2130512"/>
                  </a:lnTo>
                  <a:cubicBezTo>
                    <a:pt x="1872208" y="2186699"/>
                    <a:pt x="1826659" y="2232248"/>
                    <a:pt x="1770472" y="2232248"/>
                  </a:cubicBezTo>
                  <a:lnTo>
                    <a:pt x="101736" y="2232248"/>
                  </a:lnTo>
                  <a:cubicBezTo>
                    <a:pt x="45549" y="2232248"/>
                    <a:pt x="0" y="2186699"/>
                    <a:pt x="0" y="2130512"/>
                  </a:cubicBezTo>
                  <a:lnTo>
                    <a:pt x="0" y="101736"/>
                  </a:lnTo>
                  <a:cubicBezTo>
                    <a:pt x="0" y="45549"/>
                    <a:pt x="45549" y="0"/>
                    <a:pt x="10173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ound Same Side Corner Rectangle 30"/>
            <p:cNvSpPr/>
            <p:nvPr userDrawn="1"/>
          </p:nvSpPr>
          <p:spPr>
            <a:xfrm rot="10800000">
              <a:off x="3962972" y="3728591"/>
              <a:ext cx="205531" cy="599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32" name="Round Same Side Corner Rectangle 31"/>
            <p:cNvSpPr/>
            <p:nvPr userDrawn="1"/>
          </p:nvSpPr>
          <p:spPr>
            <a:xfrm rot="10800000">
              <a:off x="5127652" y="3737312"/>
              <a:ext cx="205531" cy="599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3825950" y="2162500"/>
              <a:ext cx="1644255" cy="478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grpSp>
          <p:nvGrpSpPr>
            <p:cNvPr id="19" name="Group 18"/>
            <p:cNvGrpSpPr/>
            <p:nvPr userDrawn="1"/>
          </p:nvGrpSpPr>
          <p:grpSpPr>
            <a:xfrm>
              <a:off x="4529050" y="2025479"/>
              <a:ext cx="388237" cy="534338"/>
              <a:chOff x="7092279" y="1623766"/>
              <a:chExt cx="893085" cy="122917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4" name="Rounded Rectangle 23"/>
              <p:cNvSpPr/>
              <p:nvPr userDrawn="1"/>
            </p:nvSpPr>
            <p:spPr>
              <a:xfrm>
                <a:off x="7464553" y="1623766"/>
                <a:ext cx="148537" cy="265200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25" name="Rounded Rectangle 24"/>
              <p:cNvSpPr/>
              <p:nvPr userDrawn="1"/>
            </p:nvSpPr>
            <p:spPr>
              <a:xfrm>
                <a:off x="7092279" y="1752520"/>
                <a:ext cx="893085" cy="530400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26" name="Rectangle 25"/>
              <p:cNvSpPr/>
              <p:nvPr userDrawn="1"/>
            </p:nvSpPr>
            <p:spPr>
              <a:xfrm>
                <a:off x="7315550" y="1752521"/>
                <a:ext cx="446542" cy="7814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27" name="Isosceles Triangle 26"/>
              <p:cNvSpPr/>
              <p:nvPr userDrawn="1"/>
            </p:nvSpPr>
            <p:spPr>
              <a:xfrm rot="10800000">
                <a:off x="7361285" y="2501468"/>
                <a:ext cx="355072" cy="3514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28" name="Oval 27"/>
              <p:cNvSpPr/>
              <p:nvPr userDrawn="1"/>
            </p:nvSpPr>
            <p:spPr>
              <a:xfrm>
                <a:off x="7371606" y="1822781"/>
                <a:ext cx="334431" cy="334431"/>
              </a:xfrm>
              <a:prstGeom prst="ellipse">
                <a:avLst/>
              </a:prstGeom>
              <a:grpFill/>
              <a:ln>
                <a:solidFill>
                  <a:srgbClr val="FAB1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7439957" y="1893520"/>
                <a:ext cx="200838" cy="200839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  <p:sp>
          <p:nvSpPr>
            <p:cNvPr id="20" name="Rounded Rectangle 19"/>
            <p:cNvSpPr/>
            <p:nvPr userDrawn="1"/>
          </p:nvSpPr>
          <p:spPr>
            <a:xfrm>
              <a:off x="3363776" y="2011358"/>
              <a:ext cx="342553" cy="1315823"/>
            </a:xfrm>
            <a:prstGeom prst="roundRect">
              <a:avLst>
                <a:gd name="adj" fmla="val 1920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21" name="Arc 20"/>
            <p:cNvSpPr/>
            <p:nvPr userDrawn="1"/>
          </p:nvSpPr>
          <p:spPr>
            <a:xfrm>
              <a:off x="3523629" y="828493"/>
              <a:ext cx="1190171" cy="1197241"/>
            </a:xfrm>
            <a:prstGeom prst="arc">
              <a:avLst>
                <a:gd name="adj1" fmla="val 10792820"/>
                <a:gd name="adj2" fmla="val 21498521"/>
              </a:avLst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Straight Connector 21"/>
            <p:cNvCxnSpPr>
              <a:stCxn id="21" idx="0"/>
            </p:cNvCxnSpPr>
            <p:nvPr userDrawn="1"/>
          </p:nvCxnSpPr>
          <p:spPr>
            <a:xfrm>
              <a:off x="3523630" y="1428356"/>
              <a:ext cx="7150" cy="739488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4713786" y="1360258"/>
              <a:ext cx="6605" cy="721192"/>
            </a:xfrm>
            <a:prstGeom prst="line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 userDrawn="1"/>
          </p:nvSpPr>
          <p:spPr>
            <a:xfrm>
              <a:off x="4044316" y="3292381"/>
              <a:ext cx="1186101" cy="13507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69236" y="2547534"/>
              <a:ext cx="1166758" cy="73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 userDrawn="1"/>
          </p:nvGrpSpPr>
          <p:grpSpPr>
            <a:xfrm>
              <a:off x="3906615" y="3533147"/>
              <a:ext cx="622434" cy="133212"/>
              <a:chOff x="3792686" y="3213433"/>
              <a:chExt cx="654209" cy="140012"/>
            </a:xfrm>
          </p:grpSpPr>
          <p:sp>
            <p:nvSpPr>
              <p:cNvPr id="14" name="Rounded Rectangle 13"/>
              <p:cNvSpPr/>
              <p:nvPr userDrawn="1"/>
            </p:nvSpPr>
            <p:spPr>
              <a:xfrm rot="5400000">
                <a:off x="4049785" y="2956334"/>
                <a:ext cx="140012" cy="654209"/>
              </a:xfrm>
              <a:prstGeom prst="roundRect">
                <a:avLst>
                  <a:gd name="adj" fmla="val 19207"/>
                </a:avLst>
              </a:prstGeom>
              <a:noFill/>
              <a:ln w="6350">
                <a:solidFill>
                  <a:srgbClr val="FAB1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5" name="Oval 14"/>
              <p:cNvSpPr/>
              <p:nvPr userDrawn="1"/>
            </p:nvSpPr>
            <p:spPr>
              <a:xfrm>
                <a:off x="385191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Oval 15"/>
              <p:cNvSpPr/>
              <p:nvPr userDrawn="1"/>
            </p:nvSpPr>
            <p:spPr>
              <a:xfrm>
                <a:off x="397960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4107299" y="3253784"/>
                <a:ext cx="72008" cy="72008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>
                <a:off x="4309368" y="3253784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5141441" y="3522727"/>
              <a:ext cx="167575" cy="167576"/>
              <a:chOff x="5090549" y="3202481"/>
              <a:chExt cx="176130" cy="176130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5090549" y="3202481"/>
                <a:ext cx="176130" cy="1761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Oval 12"/>
              <p:cNvSpPr/>
              <p:nvPr userDrawn="1"/>
            </p:nvSpPr>
            <p:spPr>
              <a:xfrm>
                <a:off x="5129106" y="3241038"/>
                <a:ext cx="99016" cy="99016"/>
              </a:xfrm>
              <a:prstGeom prst="ellipse">
                <a:avLst/>
              </a:prstGeom>
              <a:solidFill>
                <a:srgbClr val="FAB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5" name="TextBox 34"/>
          <p:cNvSpPr txBox="1"/>
          <p:nvPr userDrawn="1"/>
        </p:nvSpPr>
        <p:spPr>
          <a:xfrm>
            <a:off x="4040215" y="2472576"/>
            <a:ext cx="1224800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CT</a:t>
            </a:r>
            <a:endParaRPr lang="ko-KR" altLang="en-US" sz="5400">
              <a:solidFill>
                <a:schemeClr val="tx1">
                  <a:lumMod val="65000"/>
                  <a:lumOff val="35000"/>
                </a:schemeClr>
              </a:solidFill>
              <a:latin typeface="Segoe UI Black" panose="020B0A02040204020203" pitchFamily="34" charset="0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429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 smtClean="0"/>
              <a:t> Click to edit Master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73224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07097-E0CB-492E-A837-D07438631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08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spc="0" dirty="0">
                <a:latin typeface="맑은 고딕"/>
              </a:rPr>
              <a:t>CT</a:t>
            </a:r>
            <a:r>
              <a:rPr lang="ko-KR" altLang="en-US" sz="4800" spc="0">
                <a:latin typeface="맑은 고딕"/>
              </a:rPr>
              <a:t>와 </a:t>
            </a:r>
            <a:r>
              <a:rPr lang="en-US" altLang="ko-KR" sz="4800" spc="0" dirty="0">
                <a:latin typeface="맑은 고딕"/>
              </a:rPr>
              <a:t>SW</a:t>
            </a:r>
            <a:r>
              <a:rPr lang="ko-KR" altLang="en-US" sz="4800" spc="0">
                <a:latin typeface="맑은 고딕"/>
              </a:rPr>
              <a:t>의 이해</a:t>
            </a:r>
            <a:r>
              <a:rPr lang="en-US" altLang="ko-KR" sz="4000" spc="0" dirty="0">
                <a:latin typeface="맑은 고딕"/>
              </a:rPr>
              <a:t/>
            </a:r>
            <a:br>
              <a:rPr lang="en-US" altLang="ko-KR" sz="4000" spc="0" dirty="0">
                <a:latin typeface="맑은 고딕"/>
              </a:rPr>
            </a:br>
            <a:r>
              <a:rPr lang="en-US" altLang="ko-KR" sz="4000" dirty="0">
                <a:latin typeface="맑은 고딕"/>
              </a:rPr>
              <a:t>(</a:t>
            </a:r>
            <a:r>
              <a:rPr lang="ko-KR" altLang="en-US" sz="2800">
                <a:latin typeface="맑은 고딕"/>
              </a:rPr>
              <a:t>컴퓨팅 사고력과 프로그래밍</a:t>
            </a:r>
            <a:r>
              <a:rPr lang="en-US" altLang="ko-KR" sz="2800" dirty="0">
                <a:latin typeface="맑은 고딕"/>
              </a:rPr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438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하드웨어와 소프트웨어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소프트웨어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사람과 </a:t>
            </a:r>
            <a:r>
              <a:rPr lang="ko-KR" altLang="en-US" dirty="0"/>
              <a:t>비교하면 뇌 속에 들어있는 정보</a:t>
            </a:r>
            <a:endParaRPr lang="en-US" altLang="ko-KR" dirty="0"/>
          </a:p>
          <a:p>
            <a:pPr lvl="1"/>
            <a:r>
              <a:rPr lang="ko-KR" altLang="en-US" dirty="0"/>
              <a:t>컴퓨터 하드웨어에서 실행되는 모든 프로그램</a:t>
            </a:r>
            <a:endParaRPr lang="en-US" altLang="ko-KR" dirty="0"/>
          </a:p>
          <a:p>
            <a:pPr lvl="2"/>
            <a:r>
              <a:rPr lang="en-US" altLang="ko-KR" dirty="0"/>
              <a:t>IC </a:t>
            </a:r>
            <a:r>
              <a:rPr lang="ko-KR" altLang="en-US" dirty="0"/>
              <a:t>칩</a:t>
            </a:r>
            <a:r>
              <a:rPr lang="en-US" altLang="ko-KR" dirty="0"/>
              <a:t>(chip)</a:t>
            </a:r>
            <a:r>
              <a:rPr lang="ko-KR" altLang="en-US" dirty="0"/>
              <a:t>은 하드웨어지만 칩 속에 들어 있는 정보는 소프트웨어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0001" y="3536118"/>
            <a:ext cx="8643998" cy="24006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현재를 컴퓨터 세상이라고 한다</a:t>
            </a:r>
            <a:r>
              <a:rPr lang="en-US" altLang="ko-K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왜냐하면 컴퓨터 속에서 대부분의 생활이 이루어지기 때문이다</a:t>
            </a:r>
            <a:r>
              <a:rPr lang="en-US" altLang="ko-K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더 정확하게 표현하면 소프트웨어 세상이다</a:t>
            </a:r>
            <a:r>
              <a:rPr lang="en-US" altLang="ko-K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컴퓨터는 소프트웨어로 동작하기 때문이다</a:t>
            </a:r>
            <a:endParaRPr lang="ko-KR" alt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82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하드웨어와 소프트웨어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소프트웨어의 구분</a:t>
            </a:r>
            <a:endParaRPr lang="en-US" altLang="ko-KR" dirty="0"/>
          </a:p>
          <a:p>
            <a:pPr lvl="1"/>
            <a:r>
              <a:rPr lang="ko-KR" altLang="en-US" dirty="0"/>
              <a:t>시스템 소프트웨어 </a:t>
            </a:r>
            <a:endParaRPr lang="en-US" altLang="ko-KR" dirty="0"/>
          </a:p>
          <a:p>
            <a:pPr lvl="2"/>
            <a:r>
              <a:rPr lang="ko-KR" altLang="en-US" dirty="0"/>
              <a:t>하드웨어를 관리하는 운영체제</a:t>
            </a:r>
            <a:r>
              <a:rPr lang="en-US" altLang="ko-KR" dirty="0"/>
              <a:t>, </a:t>
            </a:r>
            <a:r>
              <a:rPr lang="ko-KR" altLang="en-US" dirty="0"/>
              <a:t>프로그램 번역기 등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응용 </a:t>
            </a:r>
            <a:r>
              <a:rPr lang="ko-KR" altLang="en-US" dirty="0"/>
              <a:t>소프트웨어</a:t>
            </a:r>
            <a:endParaRPr lang="en-US" altLang="ko-KR" dirty="0"/>
          </a:p>
          <a:p>
            <a:pPr lvl="2"/>
            <a:r>
              <a:rPr lang="ko-KR" altLang="en-US" dirty="0" err="1"/>
              <a:t>응용패키지</a:t>
            </a:r>
            <a:endParaRPr lang="en-US" altLang="ko-KR" dirty="0"/>
          </a:p>
          <a:p>
            <a:pPr lvl="3"/>
            <a:r>
              <a:rPr lang="ko-KR" altLang="en-US" dirty="0" err="1"/>
              <a:t>문서편집기</a:t>
            </a:r>
            <a:r>
              <a:rPr lang="en-US" altLang="ko-KR" dirty="0"/>
              <a:t>, </a:t>
            </a:r>
            <a:r>
              <a:rPr lang="ko-KR" altLang="en-US" dirty="0"/>
              <a:t>데이터베이스관리시스템</a:t>
            </a:r>
            <a:r>
              <a:rPr lang="en-US" altLang="ko-KR" dirty="0"/>
              <a:t>(DBMS), </a:t>
            </a:r>
            <a:r>
              <a:rPr lang="ko-KR" altLang="en-US" dirty="0"/>
              <a:t>그래픽 편집기 등</a:t>
            </a:r>
            <a:endParaRPr lang="en-US" altLang="ko-KR" dirty="0"/>
          </a:p>
          <a:p>
            <a:pPr lvl="2"/>
            <a:r>
              <a:rPr lang="ko-KR" altLang="en-US" dirty="0"/>
              <a:t>사용자 프로그램</a:t>
            </a:r>
            <a:endParaRPr lang="en-US" altLang="ko-KR" dirty="0"/>
          </a:p>
          <a:p>
            <a:pPr lvl="3"/>
            <a:r>
              <a:rPr lang="ko-KR" altLang="en-US" dirty="0"/>
              <a:t>사용자가 작성한 프로그램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하드웨어와 소프트웨어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238" y="1073056"/>
            <a:ext cx="6106900" cy="42484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1" y="3861048"/>
            <a:ext cx="3137410" cy="252028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46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하드웨어와 소프트웨어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다양한 응용 소프트웨어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37" y="1570959"/>
            <a:ext cx="5058332" cy="486923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644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컴퓨터와 인터넷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컴퓨터와 인터넷</a:t>
            </a:r>
            <a:endParaRPr lang="en-US" altLang="ko-KR" dirty="0"/>
          </a:p>
          <a:p>
            <a:pPr lvl="1"/>
            <a:r>
              <a:rPr lang="ko-KR" altLang="en-US" dirty="0"/>
              <a:t>지난 </a:t>
            </a:r>
            <a:r>
              <a:rPr lang="en-US" altLang="ko-KR" dirty="0"/>
              <a:t>10</a:t>
            </a:r>
            <a:r>
              <a:rPr lang="ko-KR" altLang="en-US" dirty="0"/>
              <a:t>년간 가장 혁신적 발전은 인터넷</a:t>
            </a:r>
            <a:endParaRPr lang="en-US" altLang="ko-KR" dirty="0"/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10</a:t>
            </a:r>
            <a:r>
              <a:rPr lang="ko-KR" altLang="en-US" dirty="0"/>
              <a:t>억대 이상의 컴퓨터가 인터넷과 연동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웹 </a:t>
            </a:r>
            <a:r>
              <a:rPr lang="en-US" altLang="ko-KR" dirty="0" smtClean="0"/>
              <a:t>1.0 </a:t>
            </a:r>
            <a:r>
              <a:rPr lang="en-US" altLang="ko-KR" dirty="0"/>
              <a:t>: </a:t>
            </a:r>
            <a:r>
              <a:rPr lang="ko-KR" altLang="en-US" dirty="0"/>
              <a:t>정보를 모아 보여주는 서비스</a:t>
            </a:r>
            <a:endParaRPr lang="en-US" altLang="ko-KR" dirty="0"/>
          </a:p>
          <a:p>
            <a:pPr lvl="1"/>
            <a:r>
              <a:rPr lang="ko-KR" altLang="en-US" dirty="0" smtClean="0"/>
              <a:t>웹 </a:t>
            </a:r>
            <a:r>
              <a:rPr lang="en-US" altLang="ko-KR" dirty="0" smtClean="0"/>
              <a:t>2.0 </a:t>
            </a:r>
            <a:r>
              <a:rPr lang="en-US" altLang="ko-KR" dirty="0"/>
              <a:t>: </a:t>
            </a:r>
            <a:r>
              <a:rPr lang="ko-KR" altLang="en-US" dirty="0"/>
              <a:t>누구나 쉽게 정보를 생산하여 공유하는 인터넷 환경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블로그</a:t>
            </a:r>
            <a:r>
              <a:rPr lang="en-US" altLang="ko-KR" dirty="0"/>
              <a:t>, </a:t>
            </a: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ko-KR" altLang="en-US" dirty="0"/>
              <a:t>유튜브</a:t>
            </a:r>
            <a:r>
              <a:rPr lang="en-US" altLang="ko-KR" dirty="0"/>
              <a:t>, </a:t>
            </a:r>
            <a:r>
              <a:rPr lang="ko-KR" altLang="en-US" dirty="0"/>
              <a:t>밴드</a:t>
            </a:r>
            <a:r>
              <a:rPr lang="en-US" altLang="ko-KR" dirty="0"/>
              <a:t>, </a:t>
            </a:r>
            <a:r>
              <a:rPr lang="ko-KR" altLang="en-US" dirty="0" err="1"/>
              <a:t>카카오톡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064" y="1031134"/>
            <a:ext cx="3172448" cy="18218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047039"/>
            <a:ext cx="3240360" cy="256638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89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39552" y="2572221"/>
            <a:ext cx="9144000" cy="1052736"/>
          </a:xfrm>
        </p:spPr>
        <p:txBody>
          <a:bodyPr/>
          <a:lstStyle/>
          <a:p>
            <a:pPr algn="l"/>
            <a:r>
              <a:rPr lang="en-US" altLang="ko-KR" sz="2400" dirty="0" smtClean="0">
                <a:solidFill>
                  <a:srgbClr val="C00000"/>
                </a:solidFill>
              </a:rPr>
              <a:t>Section 2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컴퓨터와 프로그램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294967295"/>
          </p:nvPr>
        </p:nvSpPr>
        <p:spPr>
          <a:xfrm>
            <a:off x="395288" y="3717032"/>
            <a:ext cx="8748712" cy="244881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사람은 어떻게 컴퓨터에게 일을 시킬 수 있으며</a:t>
            </a:r>
            <a:r>
              <a:rPr lang="en-US" altLang="ko-KR" dirty="0"/>
              <a:t>, </a:t>
            </a:r>
            <a:r>
              <a:rPr lang="ko-KR" altLang="en-US" dirty="0"/>
              <a:t>컴퓨터는 사람이 시킨 일을 어떤 </a:t>
            </a:r>
            <a:r>
              <a:rPr lang="ko-KR" altLang="en-US" dirty="0" smtClean="0"/>
              <a:t>방법으로 </a:t>
            </a:r>
            <a:r>
              <a:rPr lang="ko-KR" altLang="en-US" dirty="0"/>
              <a:t>실행하여 결과를 돌려줄까요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7086600" y="6257925"/>
            <a:ext cx="2057400" cy="365125"/>
          </a:xfrm>
        </p:spPr>
        <p:txBody>
          <a:bodyPr/>
          <a:lstStyle/>
          <a:p>
            <a:fld id="{B0207097-E0CB-492E-A837-D0743863195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9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컴퓨터와 사람의 상호작용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컴퓨터는 전기를 통하여 동작함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전기가 흐른다</a:t>
            </a:r>
            <a:r>
              <a:rPr lang="en-US" altLang="ko-KR" dirty="0"/>
              <a:t>’,‘</a:t>
            </a:r>
            <a:r>
              <a:rPr lang="ko-KR" altLang="en-US" dirty="0"/>
              <a:t>흐르지 않는다</a:t>
            </a:r>
            <a:r>
              <a:rPr lang="en-US" altLang="ko-KR" dirty="0"/>
              <a:t>’</a:t>
            </a:r>
            <a:r>
              <a:rPr lang="ko-KR" altLang="en-US" dirty="0"/>
              <a:t>만 기억하는 </a:t>
            </a:r>
            <a:r>
              <a:rPr lang="en-US" altLang="ko-KR" dirty="0"/>
              <a:t>2</a:t>
            </a:r>
            <a:r>
              <a:rPr lang="ko-KR" altLang="en-US" dirty="0"/>
              <a:t>진법 컴퓨터</a:t>
            </a:r>
            <a:endParaRPr lang="en-US" altLang="ko-KR" dirty="0"/>
          </a:p>
          <a:p>
            <a:r>
              <a:rPr lang="ko-KR" altLang="en-US" dirty="0"/>
              <a:t>자연어를 사용하는 사람과 </a:t>
            </a:r>
            <a:r>
              <a:rPr lang="en-US" altLang="ko-KR" dirty="0"/>
              <a:t>2</a:t>
            </a:r>
            <a:r>
              <a:rPr lang="ko-KR" altLang="en-US" dirty="0"/>
              <a:t>진법을 사용하는 컴퓨터의 상호작용 방법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114" y="2852936"/>
            <a:ext cx="6351772" cy="329962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10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컴퓨터와 사람의 상호작용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사람의 언어를 컴퓨터가 인지</a:t>
            </a:r>
            <a:endParaRPr lang="en-US" altLang="ko-KR" dirty="0"/>
          </a:p>
          <a:p>
            <a:pPr lvl="1"/>
            <a:r>
              <a:rPr lang="ko-KR" altLang="en-US" dirty="0"/>
              <a:t>인공지능</a:t>
            </a:r>
            <a:r>
              <a:rPr lang="en-US" altLang="ko-KR" dirty="0"/>
              <a:t>(Artificial Intelligence) </a:t>
            </a:r>
            <a:r>
              <a:rPr lang="ko-KR" altLang="en-US" dirty="0"/>
              <a:t>분야에서 부분적으로 자연어 인식</a:t>
            </a:r>
            <a:endParaRPr lang="en-US" altLang="ko-KR" dirty="0"/>
          </a:p>
          <a:p>
            <a:pPr lvl="1"/>
            <a:r>
              <a:rPr lang="ko-KR" altLang="en-US" dirty="0"/>
              <a:t>현재 이 방법은 작고 간단한 응용에서 성과를 내고 있다</a:t>
            </a:r>
            <a:endParaRPr lang="en-US" altLang="ko-KR" dirty="0"/>
          </a:p>
          <a:p>
            <a:pPr lvl="1"/>
            <a:r>
              <a:rPr lang="ko-KR" altLang="en-US" dirty="0"/>
              <a:t>자연어 </a:t>
            </a:r>
            <a:r>
              <a:rPr lang="ko-KR" altLang="en-US" dirty="0" err="1"/>
              <a:t>처리분야의</a:t>
            </a:r>
            <a:r>
              <a:rPr lang="ko-KR" altLang="en-US" dirty="0"/>
              <a:t> 획기적 발전이 이루어질 경우 응용 분야 확대가 기대됨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컴퓨터 언어를 사람이 사용</a:t>
            </a:r>
            <a:endParaRPr lang="en-US" altLang="ko-KR" dirty="0"/>
          </a:p>
          <a:p>
            <a:pPr lvl="1"/>
            <a:r>
              <a:rPr lang="ko-KR" altLang="en-US" dirty="0"/>
              <a:t>컴퓨터 개발 초기에는 </a:t>
            </a:r>
            <a:r>
              <a:rPr lang="en-US" altLang="ko-KR" dirty="0"/>
              <a:t>2</a:t>
            </a:r>
            <a:r>
              <a:rPr lang="ko-KR" altLang="en-US" dirty="0"/>
              <a:t>진법을 이용해서 컴퓨터에게 간단한 일을 시키기도 하였다</a:t>
            </a:r>
            <a:endParaRPr lang="en-US" altLang="ko-KR" dirty="0"/>
          </a:p>
          <a:p>
            <a:pPr lvl="1"/>
            <a:r>
              <a:rPr lang="ko-KR" altLang="en-US" dirty="0"/>
              <a:t>컴퓨터 언어인 </a:t>
            </a:r>
            <a:r>
              <a:rPr lang="en-US" altLang="ko-KR" dirty="0"/>
              <a:t>2</a:t>
            </a:r>
            <a:r>
              <a:rPr lang="ko-KR" altLang="en-US" dirty="0" err="1"/>
              <a:t>진법만을</a:t>
            </a:r>
            <a:r>
              <a:rPr lang="ko-KR" altLang="en-US" dirty="0"/>
              <a:t> 사용해서 컴퓨터를 사용 한다는 것은 사람에게는 불가능 한 일이다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41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컴퓨터와 사람의 상호작용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사람과 컴퓨터의 </a:t>
            </a:r>
            <a:r>
              <a:rPr lang="ko-KR" altLang="en-US" dirty="0" smtClean="0"/>
              <a:t>공동 언어 </a:t>
            </a:r>
            <a:r>
              <a:rPr lang="ko-KR" altLang="en-US" dirty="0"/>
              <a:t>사용</a:t>
            </a:r>
            <a:r>
              <a:rPr lang="en-US" altLang="ko-KR" dirty="0"/>
              <a:t>(</a:t>
            </a:r>
            <a:r>
              <a:rPr lang="ko-KR" altLang="en-US" dirty="0"/>
              <a:t>프로그래밍 언어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한국인과 일본인이 상호작용을 하기 위한 방법</a:t>
            </a:r>
            <a:endParaRPr lang="en-US" altLang="ko-KR" dirty="0"/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dirty="0"/>
              <a:t>두 사람이 한국어로 의사소통</a:t>
            </a:r>
            <a:endParaRPr lang="en-US" altLang="ko-KR" dirty="0"/>
          </a:p>
          <a:p>
            <a:pPr marL="1714500" lvl="3" indent="-342900">
              <a:buFont typeface="Arial" pitchFamily="34" charset="0"/>
              <a:buChar char="•"/>
            </a:pPr>
            <a:r>
              <a:rPr lang="ko-KR" altLang="en-US" dirty="0"/>
              <a:t>일본사람이 한국어를 배운다</a:t>
            </a:r>
            <a:endParaRPr lang="en-US" altLang="ko-KR" dirty="0"/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dirty="0"/>
              <a:t>두 사람이 일본어로 의사소통</a:t>
            </a:r>
            <a:endParaRPr lang="en-US" altLang="ko-KR" dirty="0"/>
          </a:p>
          <a:p>
            <a:pPr marL="1714500" lvl="3" indent="-342900">
              <a:buFont typeface="Arial" pitchFamily="34" charset="0"/>
              <a:buChar char="•"/>
            </a:pPr>
            <a:r>
              <a:rPr lang="ko-KR" altLang="en-US" dirty="0"/>
              <a:t>한국사람이 일본어를 배운다</a:t>
            </a:r>
            <a:endParaRPr lang="en-US" altLang="ko-KR" dirty="0"/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dirty="0"/>
              <a:t>제</a:t>
            </a:r>
            <a:r>
              <a:rPr lang="en-US" altLang="ko-KR" dirty="0"/>
              <a:t>3</a:t>
            </a:r>
            <a:r>
              <a:rPr lang="ko-KR" altLang="en-US" dirty="0"/>
              <a:t>국어</a:t>
            </a:r>
            <a:r>
              <a:rPr lang="en-US" altLang="ko-KR" dirty="0"/>
              <a:t>(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불어</a:t>
            </a:r>
            <a:r>
              <a:rPr lang="en-US" altLang="ko-KR" dirty="0"/>
              <a:t>, </a:t>
            </a:r>
            <a:r>
              <a:rPr lang="ko-KR" altLang="en-US" dirty="0"/>
              <a:t>독어 등</a:t>
            </a:r>
            <a:r>
              <a:rPr lang="en-US" altLang="ko-KR" dirty="0"/>
              <a:t>)</a:t>
            </a:r>
            <a:r>
              <a:rPr lang="ko-KR" altLang="en-US" dirty="0"/>
              <a:t>로 의사소통</a:t>
            </a:r>
            <a:endParaRPr lang="en-US" altLang="ko-KR" dirty="0"/>
          </a:p>
          <a:p>
            <a:pPr marL="1714500" lvl="3" indent="-342900">
              <a:buFont typeface="Arial" pitchFamily="34" charset="0"/>
              <a:buChar char="•"/>
            </a:pPr>
            <a:r>
              <a:rPr lang="ko-KR" altLang="en-US" dirty="0"/>
              <a:t>두 사람 모두 제</a:t>
            </a:r>
            <a:r>
              <a:rPr lang="en-US" altLang="ko-KR" dirty="0"/>
              <a:t>3</a:t>
            </a:r>
            <a:r>
              <a:rPr lang="ko-KR" altLang="en-US" dirty="0"/>
              <a:t>국어를 </a:t>
            </a:r>
            <a:r>
              <a:rPr lang="ko-KR" altLang="en-US" dirty="0" smtClean="0"/>
              <a:t>배운다</a:t>
            </a:r>
            <a:endParaRPr lang="en-US" altLang="ko-KR" dirty="0"/>
          </a:p>
          <a:p>
            <a:pPr lvl="1"/>
            <a:r>
              <a:rPr lang="ko-KR" altLang="en-US" dirty="0"/>
              <a:t>컴퓨터와 사람의 의사소통은 </a:t>
            </a:r>
            <a:r>
              <a:rPr lang="en-US" altLang="ko-KR" dirty="0"/>
              <a:t>1,2</a:t>
            </a:r>
            <a:r>
              <a:rPr lang="ko-KR" altLang="en-US" dirty="0"/>
              <a:t>번 방법으로는 현재 </a:t>
            </a:r>
            <a:r>
              <a:rPr lang="ko-KR" altLang="en-US" dirty="0" smtClean="0"/>
              <a:t>불가능</a:t>
            </a:r>
            <a:endParaRPr lang="en-US" altLang="ko-KR" dirty="0"/>
          </a:p>
          <a:p>
            <a:pPr lvl="1"/>
            <a:r>
              <a:rPr lang="ko-KR" altLang="en-US" dirty="0"/>
              <a:t>컴퓨터와 사람도 제</a:t>
            </a:r>
            <a:r>
              <a:rPr lang="en-US" altLang="ko-KR" dirty="0"/>
              <a:t>3</a:t>
            </a:r>
            <a:r>
              <a:rPr lang="ko-KR" altLang="en-US" dirty="0"/>
              <a:t>국어에 해당되는 언어로 상호작용</a:t>
            </a:r>
            <a:endParaRPr lang="en-US" altLang="ko-KR" dirty="0"/>
          </a:p>
          <a:p>
            <a:pPr lvl="2"/>
            <a:r>
              <a:rPr lang="ko-KR" altLang="en-US" dirty="0"/>
              <a:t>프로그래밍 언어</a:t>
            </a:r>
            <a:r>
              <a:rPr lang="en-US" altLang="ko-KR" dirty="0"/>
              <a:t>(Programming Language)</a:t>
            </a:r>
          </a:p>
          <a:p>
            <a:pPr lvl="3"/>
            <a:r>
              <a:rPr lang="ko-KR" altLang="en-US" dirty="0"/>
              <a:t>사람은 컴퓨터에게 일을 시키기 위해서는 프로그래밍 언어를 익혀 사용</a:t>
            </a:r>
            <a:endParaRPr lang="en-US" altLang="ko-KR" dirty="0"/>
          </a:p>
          <a:p>
            <a:pPr lvl="3"/>
            <a:r>
              <a:rPr lang="en-US" altLang="ko-KR" dirty="0"/>
              <a:t>2</a:t>
            </a:r>
            <a:r>
              <a:rPr lang="ko-KR" altLang="en-US" dirty="0"/>
              <a:t>진법</a:t>
            </a:r>
            <a:r>
              <a:rPr lang="en-US" altLang="ko-KR" dirty="0"/>
              <a:t>(0,1) </a:t>
            </a:r>
            <a:r>
              <a:rPr lang="ko-KR" altLang="en-US" dirty="0"/>
              <a:t>밖에 모르는 컴퓨터는 프로그래밍 언어를 어떻게 인식하는가</a:t>
            </a:r>
            <a:r>
              <a:rPr lang="en-US" altLang="ko-KR" dirty="0"/>
              <a:t>? 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08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/>
              <a:t>2. </a:t>
            </a:r>
            <a:r>
              <a:rPr lang="ko-KR" altLang="en-US" sz="2800" dirty="0" smtClean="0"/>
              <a:t>프로그래밍 언어</a:t>
            </a: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프로그래밍 언어 발전 단계</a:t>
            </a:r>
            <a:endParaRPr lang="en-US" altLang="ko-KR" dirty="0"/>
          </a:p>
          <a:p>
            <a:pPr lvl="1"/>
            <a:r>
              <a:rPr lang="en-US" altLang="ko-KR" dirty="0"/>
              <a:t>1950</a:t>
            </a:r>
            <a:r>
              <a:rPr lang="ko-KR" altLang="en-US" dirty="0"/>
              <a:t>년대 컴퓨터 개발 이후에 수 많은 프로그래밍 언어가 개발되고 사라졌다</a:t>
            </a:r>
            <a:endParaRPr lang="en-US" altLang="ko-KR" dirty="0"/>
          </a:p>
          <a:p>
            <a:pPr lvl="1"/>
            <a:r>
              <a:rPr lang="ko-KR" altLang="en-US" dirty="0"/>
              <a:t>현재 수 십 종류의 프로그래밍 언어들이 사용</a:t>
            </a:r>
            <a:endParaRPr lang="en-US" altLang="ko-KR" dirty="0"/>
          </a:p>
          <a:p>
            <a:pPr lvl="2"/>
            <a:r>
              <a:rPr lang="ko-KR" altLang="en-US" dirty="0"/>
              <a:t>컴퓨터 전문가들에 의해 프로그래밍 언어 개발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81" y="3717032"/>
            <a:ext cx="6817639" cy="216024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8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1556792"/>
            <a:ext cx="9144000" cy="1052736"/>
          </a:xfrm>
          <a:solidFill>
            <a:schemeClr val="bg1"/>
          </a:solidFill>
        </p:spPr>
        <p:txBody>
          <a:bodyPr/>
          <a:lstStyle/>
          <a:p>
            <a:r>
              <a:rPr lang="en-US" altLang="ko-KR" sz="3200" dirty="0" smtClean="0"/>
              <a:t>Chap 2  </a:t>
            </a:r>
            <a:r>
              <a:rPr lang="ko-KR" altLang="en-US" sz="3200" dirty="0" smtClean="0"/>
              <a:t>하드웨어와 소프트웨어</a:t>
            </a:r>
            <a:endParaRPr lang="ko-KR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835696" y="2599692"/>
            <a:ext cx="6428683" cy="372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tabLst>
                <a:tab pos="1252538" algn="l"/>
              </a:tabLst>
            </a:pPr>
            <a:r>
              <a:rPr lang="en-US" altLang="ko-KR" sz="2000" dirty="0" smtClean="0">
                <a:latin typeface="+mj-lt"/>
              </a:rPr>
              <a:t>Section 1 </a:t>
            </a:r>
            <a:r>
              <a:rPr lang="ko-KR" altLang="en-US" sz="2000" smtClean="0">
                <a:latin typeface="+mj-lt"/>
              </a:rPr>
              <a:t>컴퓨터란</a:t>
            </a:r>
            <a:r>
              <a:rPr lang="en-US" altLang="ko-KR" sz="2000" dirty="0" smtClean="0">
                <a:latin typeface="+mj-lt"/>
              </a:rPr>
              <a:t>?</a:t>
            </a:r>
          </a:p>
          <a:p>
            <a:pPr lvl="1">
              <a:lnSpc>
                <a:spcPct val="150000"/>
              </a:lnSpc>
              <a:tabLst>
                <a:tab pos="1252538" algn="l"/>
              </a:tabLst>
            </a:pPr>
            <a:r>
              <a:rPr lang="en-US" altLang="ko-KR" sz="2000" dirty="0" smtClean="0">
                <a:latin typeface="+mj-lt"/>
              </a:rPr>
              <a:t>	1 </a:t>
            </a:r>
            <a:r>
              <a:rPr lang="ko-KR" altLang="en-US" sz="2000" smtClean="0">
                <a:latin typeface="+mj-lt"/>
              </a:rPr>
              <a:t>컴퓨터의 기능</a:t>
            </a:r>
            <a:endParaRPr lang="en-US" altLang="ko-KR" sz="2000" dirty="0" smtClean="0">
              <a:latin typeface="+mj-lt"/>
            </a:endParaRPr>
          </a:p>
          <a:p>
            <a:pPr>
              <a:lnSpc>
                <a:spcPct val="150000"/>
              </a:lnSpc>
              <a:tabLst>
                <a:tab pos="1252538" algn="l"/>
              </a:tabLst>
            </a:pPr>
            <a:r>
              <a:rPr lang="en-US" altLang="ko-KR" sz="2000" dirty="0" smtClean="0">
                <a:latin typeface="+mj-lt"/>
              </a:rPr>
              <a:t>	2 </a:t>
            </a:r>
            <a:r>
              <a:rPr lang="ko-KR" altLang="en-US" sz="2000" smtClean="0">
                <a:latin typeface="+mj-lt"/>
              </a:rPr>
              <a:t>컴퓨터의 종류</a:t>
            </a:r>
            <a:endParaRPr lang="en-US" altLang="ko-KR" sz="2000" dirty="0" smtClean="0">
              <a:latin typeface="+mj-lt"/>
            </a:endParaRPr>
          </a:p>
          <a:p>
            <a:pPr>
              <a:lnSpc>
                <a:spcPct val="150000"/>
              </a:lnSpc>
              <a:tabLst>
                <a:tab pos="1252538" algn="l"/>
              </a:tabLst>
            </a:pPr>
            <a:r>
              <a:rPr lang="en-US" altLang="ko-KR" sz="2000" dirty="0">
                <a:latin typeface="+mj-lt"/>
              </a:rPr>
              <a:t>	</a:t>
            </a:r>
            <a:r>
              <a:rPr lang="en-US" altLang="ko-KR" sz="2000" dirty="0" smtClean="0">
                <a:latin typeface="+mj-lt"/>
              </a:rPr>
              <a:t>3 </a:t>
            </a:r>
            <a:r>
              <a:rPr lang="ko-KR" altLang="en-US" sz="2000" smtClean="0">
                <a:latin typeface="+mj-lt"/>
              </a:rPr>
              <a:t>컴퓨터 하드웨어와 소프트웨어</a:t>
            </a:r>
            <a:endParaRPr lang="en-US" altLang="ko-KR" sz="2000" dirty="0" smtClean="0">
              <a:latin typeface="+mj-lt"/>
            </a:endParaRPr>
          </a:p>
          <a:p>
            <a:pPr>
              <a:lnSpc>
                <a:spcPct val="150000"/>
              </a:lnSpc>
              <a:tabLst>
                <a:tab pos="1252538" algn="l"/>
              </a:tabLst>
            </a:pPr>
            <a:r>
              <a:rPr lang="en-US" altLang="ko-KR" sz="2000" dirty="0" smtClean="0">
                <a:latin typeface="+mj-lt"/>
              </a:rPr>
              <a:t>Section 2 </a:t>
            </a:r>
            <a:r>
              <a:rPr lang="ko-KR" altLang="en-US" sz="2000" smtClean="0">
                <a:latin typeface="+mj-lt"/>
              </a:rPr>
              <a:t>컴퓨터와</a:t>
            </a:r>
            <a:r>
              <a:rPr lang="en-US" altLang="ko-KR" sz="2000" dirty="0" smtClean="0">
                <a:latin typeface="+mj-lt"/>
              </a:rPr>
              <a:t> </a:t>
            </a:r>
            <a:r>
              <a:rPr lang="ko-KR" altLang="en-US" sz="2000" smtClean="0">
                <a:latin typeface="+mj-lt"/>
              </a:rPr>
              <a:t>프로그램</a:t>
            </a:r>
            <a:endParaRPr lang="en-US" altLang="ko-KR" sz="2000" dirty="0" smtClean="0">
              <a:latin typeface="+mj-lt"/>
            </a:endParaRPr>
          </a:p>
          <a:p>
            <a:pPr>
              <a:lnSpc>
                <a:spcPct val="150000"/>
              </a:lnSpc>
              <a:tabLst>
                <a:tab pos="1252538" algn="l"/>
              </a:tabLst>
            </a:pPr>
            <a:r>
              <a:rPr lang="en-US" altLang="ko-KR" sz="2000" dirty="0">
                <a:latin typeface="+mj-lt"/>
              </a:rPr>
              <a:t>	</a:t>
            </a:r>
            <a:r>
              <a:rPr lang="en-US" altLang="ko-KR" sz="2000" dirty="0" smtClean="0">
                <a:latin typeface="+mj-lt"/>
              </a:rPr>
              <a:t>1 </a:t>
            </a:r>
            <a:r>
              <a:rPr lang="ko-KR" altLang="en-US" sz="2000" smtClean="0">
                <a:latin typeface="+mj-lt"/>
              </a:rPr>
              <a:t>사람과 컴퓨터의 상호작용</a:t>
            </a:r>
            <a:endParaRPr lang="en-US" altLang="ko-KR" sz="2000" dirty="0" smtClean="0">
              <a:latin typeface="+mj-lt"/>
            </a:endParaRPr>
          </a:p>
          <a:p>
            <a:pPr>
              <a:lnSpc>
                <a:spcPct val="150000"/>
              </a:lnSpc>
              <a:tabLst>
                <a:tab pos="1252538" algn="l"/>
              </a:tabLst>
            </a:pPr>
            <a:r>
              <a:rPr lang="en-US" altLang="ko-KR" sz="2000" dirty="0">
                <a:latin typeface="+mj-lt"/>
              </a:rPr>
              <a:t>	</a:t>
            </a:r>
            <a:r>
              <a:rPr lang="en-US" altLang="ko-KR" sz="2000" dirty="0" smtClean="0">
                <a:latin typeface="+mj-lt"/>
              </a:rPr>
              <a:t>2 </a:t>
            </a:r>
            <a:r>
              <a:rPr lang="ko-KR" altLang="en-US" sz="2000" smtClean="0">
                <a:latin typeface="+mj-lt"/>
              </a:rPr>
              <a:t>프로그래밍 언어</a:t>
            </a:r>
            <a:endParaRPr lang="en-US" altLang="ko-KR" sz="2000" dirty="0" smtClean="0">
              <a:latin typeface="+mj-lt"/>
            </a:endParaRPr>
          </a:p>
          <a:p>
            <a:pPr>
              <a:lnSpc>
                <a:spcPct val="150000"/>
              </a:lnSpc>
              <a:tabLst>
                <a:tab pos="1252538" algn="l"/>
              </a:tabLst>
            </a:pPr>
            <a:r>
              <a:rPr lang="en-US" altLang="ko-KR" sz="2000" dirty="0">
                <a:latin typeface="+mj-lt"/>
              </a:rPr>
              <a:t>	</a:t>
            </a:r>
            <a:r>
              <a:rPr lang="en-US" altLang="ko-KR" sz="2000" dirty="0" smtClean="0">
                <a:latin typeface="+mj-lt"/>
              </a:rPr>
              <a:t>3 </a:t>
            </a:r>
            <a:r>
              <a:rPr lang="ko-KR" altLang="en-US" sz="2000" smtClean="0">
                <a:latin typeface="+mj-lt"/>
              </a:rPr>
              <a:t>컴퓨터는 어떻게 프로그램을 인지할까요</a:t>
            </a:r>
            <a:r>
              <a:rPr lang="en-US" altLang="ko-KR" sz="2000" dirty="0" smtClean="0">
                <a:latin typeface="+mj-lt"/>
              </a:rPr>
              <a:t>?</a:t>
            </a:r>
            <a:endParaRPr lang="ko-KR" alt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073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77533" y="260648"/>
            <a:ext cx="8424937" cy="692696"/>
          </a:xfrm>
        </p:spPr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프로그래밍 언어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215515" y="1223749"/>
            <a:ext cx="8748972" cy="4968552"/>
          </a:xfrm>
        </p:spPr>
        <p:txBody>
          <a:bodyPr>
            <a:noAutofit/>
          </a:bodyPr>
          <a:lstStyle/>
          <a:p>
            <a:pPr lvl="1">
              <a:lnSpc>
                <a:spcPts val="2300"/>
              </a:lnSpc>
              <a:spcBef>
                <a:spcPts val="0"/>
              </a:spcBef>
            </a:pPr>
            <a:r>
              <a:rPr lang="en-US" altLang="ko-KR" dirty="0" smtClean="0"/>
              <a:t>1</a:t>
            </a:r>
            <a:r>
              <a:rPr lang="ko-KR" altLang="en-US" dirty="0" smtClean="0"/>
              <a:t>세대 언어</a:t>
            </a:r>
            <a:endParaRPr lang="en-US" altLang="ko-KR" dirty="0" smtClean="0"/>
          </a:p>
          <a:p>
            <a:pPr lvl="2">
              <a:lnSpc>
                <a:spcPts val="2300"/>
              </a:lnSpc>
              <a:spcBef>
                <a:spcPts val="0"/>
              </a:spcBef>
            </a:pPr>
            <a:r>
              <a:rPr lang="en-US" altLang="ko-KR" dirty="0" smtClean="0"/>
              <a:t>0,1</a:t>
            </a:r>
            <a:r>
              <a:rPr lang="ko-KR" altLang="en-US" dirty="0" smtClean="0"/>
              <a:t>로 구성된 기계어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컴퓨터가 사용하는 언어</a:t>
            </a:r>
            <a:endParaRPr lang="en-US" altLang="ko-KR" dirty="0" smtClean="0"/>
          </a:p>
          <a:p>
            <a:pPr lvl="1">
              <a:lnSpc>
                <a:spcPts val="2300"/>
              </a:lnSpc>
              <a:spcBef>
                <a:spcPts val="0"/>
              </a:spcBef>
            </a:pPr>
            <a:r>
              <a:rPr lang="en-US" altLang="ko-KR" dirty="0" smtClean="0"/>
              <a:t>2</a:t>
            </a:r>
            <a:r>
              <a:rPr lang="ko-KR" altLang="en-US" dirty="0" smtClean="0"/>
              <a:t>세대 언어</a:t>
            </a:r>
            <a:endParaRPr lang="en-US" altLang="ko-KR" dirty="0" smtClean="0"/>
          </a:p>
          <a:p>
            <a:pPr lvl="2">
              <a:lnSpc>
                <a:spcPts val="2300"/>
              </a:lnSpc>
              <a:spcBef>
                <a:spcPts val="0"/>
              </a:spcBef>
            </a:pPr>
            <a:r>
              <a:rPr lang="ko-KR" altLang="en-US" dirty="0" smtClean="0"/>
              <a:t>기계어에 가까운 언어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기계어를 기호화한 언어</a:t>
            </a:r>
            <a:endParaRPr lang="en-US" altLang="ko-KR" dirty="0" smtClean="0"/>
          </a:p>
          <a:p>
            <a:pPr lvl="1">
              <a:lnSpc>
                <a:spcPts val="2300"/>
              </a:lnSpc>
              <a:spcBef>
                <a:spcPts val="0"/>
              </a:spcBef>
            </a:pPr>
            <a:r>
              <a:rPr lang="en-US" altLang="ko-KR" dirty="0" smtClean="0"/>
              <a:t>3</a:t>
            </a:r>
            <a:r>
              <a:rPr lang="ko-KR" altLang="en-US" dirty="0" smtClean="0"/>
              <a:t>세대 언어</a:t>
            </a:r>
            <a:endParaRPr lang="en-US" altLang="ko-KR" dirty="0" smtClean="0"/>
          </a:p>
          <a:p>
            <a:pPr lvl="2">
              <a:lnSpc>
                <a:spcPts val="2300"/>
              </a:lnSpc>
              <a:spcBef>
                <a:spcPts val="0"/>
              </a:spcBef>
            </a:pPr>
            <a:r>
              <a:rPr lang="ko-KR" altLang="en-US" dirty="0" smtClean="0"/>
              <a:t>절차 지향 언어</a:t>
            </a:r>
            <a:endParaRPr lang="en-US" altLang="ko-KR" dirty="0" smtClean="0"/>
          </a:p>
          <a:p>
            <a:pPr lvl="2">
              <a:lnSpc>
                <a:spcPts val="2300"/>
              </a:lnSpc>
              <a:spcBef>
                <a:spcPts val="0"/>
              </a:spcBef>
            </a:pPr>
            <a:r>
              <a:rPr lang="en-US" altLang="ko-KR" dirty="0" smtClean="0"/>
              <a:t>C, </a:t>
            </a:r>
            <a:r>
              <a:rPr lang="ko-KR" altLang="en-US" dirty="0" smtClean="0"/>
              <a:t>포트란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코볼</a:t>
            </a:r>
            <a:r>
              <a:rPr lang="en-US" altLang="ko-KR" dirty="0" smtClean="0"/>
              <a:t>, BASIC </a:t>
            </a:r>
            <a:r>
              <a:rPr lang="ko-KR" altLang="en-US" dirty="0" smtClean="0"/>
              <a:t>언어 등</a:t>
            </a:r>
            <a:endParaRPr lang="en-US" altLang="ko-KR" dirty="0" smtClean="0"/>
          </a:p>
          <a:p>
            <a:pPr lvl="2">
              <a:lnSpc>
                <a:spcPts val="2300"/>
              </a:lnSpc>
              <a:spcBef>
                <a:spcPts val="0"/>
              </a:spcBef>
            </a:pPr>
            <a:r>
              <a:rPr lang="en-US" altLang="ko-KR" dirty="0" smtClean="0"/>
              <a:t>C </a:t>
            </a:r>
            <a:r>
              <a:rPr lang="ko-KR" altLang="en-US" dirty="0" smtClean="0"/>
              <a:t>언어는 현재까지도 광범위한 응용 분야에서 많이 사용</a:t>
            </a:r>
            <a:endParaRPr lang="en-US" altLang="ko-KR" dirty="0" smtClean="0"/>
          </a:p>
          <a:p>
            <a:pPr lvl="1">
              <a:lnSpc>
                <a:spcPts val="2300"/>
              </a:lnSpc>
              <a:spcBef>
                <a:spcPts val="0"/>
              </a:spcBef>
            </a:pPr>
            <a:r>
              <a:rPr lang="en-US" altLang="ko-KR" dirty="0" smtClean="0"/>
              <a:t>4</a:t>
            </a:r>
            <a:r>
              <a:rPr lang="ko-KR" altLang="en-US" dirty="0" smtClean="0"/>
              <a:t>세대 언어</a:t>
            </a:r>
            <a:endParaRPr lang="en-US" altLang="ko-KR" dirty="0" smtClean="0"/>
          </a:p>
          <a:p>
            <a:pPr lvl="2">
              <a:lnSpc>
                <a:spcPts val="2300"/>
              </a:lnSpc>
              <a:spcBef>
                <a:spcPts val="0"/>
              </a:spcBef>
            </a:pPr>
            <a:r>
              <a:rPr lang="ko-KR" altLang="en-US" dirty="0" smtClean="0"/>
              <a:t>데이터 베이스 관련 프로그램을 개발할 수 있는 언어</a:t>
            </a:r>
            <a:endParaRPr lang="en-US" altLang="ko-KR" dirty="0" smtClean="0"/>
          </a:p>
          <a:p>
            <a:pPr lvl="2">
              <a:lnSpc>
                <a:spcPts val="2300"/>
              </a:lnSpc>
              <a:spcBef>
                <a:spcPts val="0"/>
              </a:spcBef>
            </a:pPr>
            <a:r>
              <a:rPr lang="ko-KR" altLang="en-US" dirty="0" smtClean="0"/>
              <a:t>윈도우 환경에서 개발</a:t>
            </a:r>
            <a:endParaRPr lang="en-US" altLang="ko-KR" dirty="0" smtClean="0"/>
          </a:p>
          <a:p>
            <a:pPr lvl="2">
              <a:lnSpc>
                <a:spcPts val="2300"/>
              </a:lnSpc>
              <a:spcBef>
                <a:spcPts val="0"/>
              </a:spcBef>
            </a:pPr>
            <a:r>
              <a:rPr lang="ko-KR" altLang="en-US" dirty="0" err="1" smtClean="0"/>
              <a:t>비주얼베이직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델파이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파워빌더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lvl="1">
              <a:lnSpc>
                <a:spcPts val="2300"/>
              </a:lnSpc>
              <a:spcBef>
                <a:spcPts val="0"/>
              </a:spcBef>
            </a:pPr>
            <a:r>
              <a:rPr lang="en-US" altLang="ko-KR" dirty="0" smtClean="0"/>
              <a:t>5</a:t>
            </a:r>
            <a:r>
              <a:rPr lang="ko-KR" altLang="en-US" dirty="0" smtClean="0"/>
              <a:t>세대 언어</a:t>
            </a:r>
            <a:endParaRPr lang="en-US" altLang="ko-KR" dirty="0" smtClean="0"/>
          </a:p>
          <a:p>
            <a:pPr lvl="2">
              <a:lnSpc>
                <a:spcPts val="2300"/>
              </a:lnSpc>
              <a:spcBef>
                <a:spcPts val="0"/>
              </a:spcBef>
            </a:pPr>
            <a:r>
              <a:rPr lang="ko-KR" altLang="en-US" dirty="0" smtClean="0"/>
              <a:t>객체 지향 언어</a:t>
            </a:r>
            <a:endParaRPr lang="en-US" altLang="ko-KR" dirty="0" smtClean="0"/>
          </a:p>
          <a:p>
            <a:pPr lvl="2">
              <a:lnSpc>
                <a:spcPts val="2300"/>
              </a:lnSpc>
              <a:spcBef>
                <a:spcPts val="0"/>
              </a:spcBef>
            </a:pPr>
            <a:r>
              <a:rPr lang="ko-KR" altLang="en-US" dirty="0" err="1" smtClean="0"/>
              <a:t>네트웍</a:t>
            </a:r>
            <a:r>
              <a:rPr lang="ko-KR" altLang="en-US" dirty="0" smtClean="0"/>
              <a:t> 또는 웹 환경에서 강한 특성을 가진 언어</a:t>
            </a:r>
            <a:endParaRPr lang="en-US" altLang="ko-KR" dirty="0" smtClean="0"/>
          </a:p>
          <a:p>
            <a:pPr lvl="2">
              <a:lnSpc>
                <a:spcPts val="2300"/>
              </a:lnSpc>
              <a:spcBef>
                <a:spcPts val="0"/>
              </a:spcBef>
            </a:pPr>
            <a:r>
              <a:rPr lang="en-US" altLang="ko-KR" dirty="0" smtClean="0"/>
              <a:t>Java, C++, C#, ASP, JSP, PHP, Python </a:t>
            </a:r>
            <a:r>
              <a:rPr lang="ko-KR" altLang="en-US" dirty="0" smtClean="0"/>
              <a:t>등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47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Let’s start : </a:t>
            </a:r>
            <a:r>
              <a:rPr lang="ko-KR" altLang="en-US" dirty="0" err="1" smtClean="0"/>
              <a:t>파이썬</a:t>
            </a:r>
            <a:r>
              <a:rPr lang="en-US" altLang="ko-KR" sz="1600" dirty="0" smtClean="0"/>
              <a:t>Python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언어란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프로그래밍 언어 중에서 가장 늦게 개발된 언어이면서</a:t>
            </a:r>
            <a:r>
              <a:rPr lang="en-US" altLang="ko-KR" dirty="0"/>
              <a:t>, </a:t>
            </a:r>
            <a:r>
              <a:rPr lang="ko-KR" altLang="en-US" dirty="0"/>
              <a:t>최근에 가장 많은 </a:t>
            </a:r>
            <a:r>
              <a:rPr lang="ko-KR" altLang="en-US" dirty="0" smtClean="0"/>
              <a:t>관심을 </a:t>
            </a:r>
            <a:r>
              <a:rPr lang="ko-KR" altLang="en-US" dirty="0"/>
              <a:t>끌고 있는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r>
              <a:rPr lang="en-US" altLang="ko-KR" dirty="0"/>
              <a:t>1991</a:t>
            </a:r>
            <a:r>
              <a:rPr lang="ko-KR" altLang="en-US" dirty="0"/>
              <a:t>년 </a:t>
            </a:r>
            <a:r>
              <a:rPr lang="ko-KR" altLang="en-US" dirty="0" err="1"/>
              <a:t>네널란드의</a:t>
            </a:r>
            <a:r>
              <a:rPr lang="ko-KR" altLang="en-US" dirty="0"/>
              <a:t> 귀도 반 </a:t>
            </a:r>
            <a:r>
              <a:rPr lang="ko-KR" altLang="en-US" dirty="0" err="1"/>
              <a:t>로섬</a:t>
            </a:r>
            <a:r>
              <a:rPr lang="en-US" altLang="ko-KR" sz="1600" dirty="0"/>
              <a:t>Guido van Rossum</a:t>
            </a:r>
            <a:r>
              <a:rPr lang="ko-KR" altLang="en-US" dirty="0"/>
              <a:t>이라는 프로그래머가 개발한 </a:t>
            </a:r>
            <a:r>
              <a:rPr lang="ko-KR" altLang="en-US" dirty="0" smtClean="0"/>
              <a:t>언어입니다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www.python.org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650275"/>
            <a:ext cx="3744416" cy="373091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4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Let’s start : </a:t>
            </a:r>
            <a:r>
              <a:rPr lang="ko-KR" altLang="en-US" dirty="0" err="1" smtClean="0"/>
              <a:t>파이썬</a:t>
            </a:r>
            <a:r>
              <a:rPr lang="en-US" altLang="ko-KR" sz="1600" dirty="0" smtClean="0"/>
              <a:t>Python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언어란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언어의 특징</a:t>
            </a:r>
            <a:endParaRPr lang="en-US" altLang="ko-KR" dirty="0" smtClean="0"/>
          </a:p>
          <a:p>
            <a:pPr lvl="1"/>
            <a:r>
              <a:rPr lang="ko-KR" altLang="en-US" dirty="0"/>
              <a:t>대화식 인터프리터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플랫폼에 </a:t>
            </a:r>
            <a:r>
              <a:rPr lang="ko-KR" altLang="en-US" dirty="0"/>
              <a:t>독립적인 언어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쉬운 </a:t>
            </a:r>
            <a:r>
              <a:rPr lang="ko-KR" altLang="en-US" dirty="0"/>
              <a:t>문법과 다양한 </a:t>
            </a:r>
            <a:r>
              <a:rPr lang="ko-KR" altLang="en-US" dirty="0" err="1"/>
              <a:t>자료형을</a:t>
            </a:r>
            <a:r>
              <a:rPr lang="ko-KR" altLang="en-US" dirty="0"/>
              <a:t>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대규모의 </a:t>
            </a:r>
            <a:r>
              <a:rPr lang="ko-KR" altLang="en-US" dirty="0"/>
              <a:t>라이브러리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4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주요 언어로 작성된 프로그램 비교</a:t>
            </a:r>
            <a:endParaRPr lang="en-US" altLang="ko-KR" dirty="0"/>
          </a:p>
          <a:p>
            <a:pPr lvl="1"/>
            <a:r>
              <a:rPr lang="ko-KR" altLang="en-US" dirty="0"/>
              <a:t>주요 프로그램 언어에 대한 전반적인 구조와 기초 지식 습득</a:t>
            </a:r>
            <a:endParaRPr lang="en-US" altLang="ko-KR" dirty="0"/>
          </a:p>
          <a:p>
            <a:pPr lvl="1"/>
            <a:endParaRPr lang="en-US" altLang="ko-KR" dirty="0"/>
          </a:p>
          <a:p>
            <a:pPr>
              <a:buFont typeface="Wingdings" pitchFamily="2" charset="2"/>
              <a:buChar char="Ø"/>
            </a:pPr>
            <a:r>
              <a:rPr lang="ko-KR" altLang="en-US" sz="1600" dirty="0"/>
              <a:t>어셈블리 언어</a:t>
            </a:r>
            <a:endParaRPr lang="en-US" altLang="ko-KR" sz="1600" dirty="0"/>
          </a:p>
          <a:p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857508" y="2751946"/>
            <a:ext cx="7500990" cy="3693319"/>
            <a:chOff x="971600" y="2708920"/>
            <a:chExt cx="7500990" cy="3693319"/>
          </a:xfrm>
        </p:grpSpPr>
        <p:sp>
          <p:nvSpPr>
            <p:cNvPr id="4" name="TextBox 3"/>
            <p:cNvSpPr txBox="1"/>
            <p:nvPr/>
          </p:nvSpPr>
          <p:spPr>
            <a:xfrm>
              <a:off x="1043608" y="2708920"/>
              <a:ext cx="7215238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TEST	START	0</a:t>
              </a:r>
            </a:p>
            <a:p>
              <a:r>
                <a:rPr lang="en-US" altLang="ko-KR" dirty="0" smtClean="0"/>
                <a:t>BEGIN	BALR	BASE,0</a:t>
              </a:r>
            </a:p>
            <a:p>
              <a:r>
                <a:rPr lang="en-US" altLang="ko-KR" dirty="0" smtClean="0"/>
                <a:t>	USING	BEGIN+2,BASE</a:t>
              </a:r>
            </a:p>
            <a:p>
              <a:r>
                <a:rPr lang="en-US" altLang="ko-KR" dirty="0" smtClean="0"/>
                <a:t>	SR	4,4</a:t>
              </a:r>
            </a:p>
            <a:p>
              <a:r>
                <a:rPr lang="en-US" altLang="ko-KR" dirty="0" smtClean="0"/>
                <a:t>	L	2,=F'1'</a:t>
              </a:r>
            </a:p>
            <a:p>
              <a:r>
                <a:rPr lang="en-US" altLang="ko-KR" dirty="0" smtClean="0"/>
                <a:t>	L	3,=F'100'</a:t>
              </a:r>
            </a:p>
            <a:p>
              <a:r>
                <a:rPr lang="en-US" altLang="ko-KR" dirty="0" smtClean="0"/>
                <a:t>LOOP	AR	4,3</a:t>
              </a:r>
            </a:p>
            <a:p>
              <a:r>
                <a:rPr lang="en-US" altLang="ko-KR" dirty="0" smtClean="0"/>
                <a:t>	SR	3,2</a:t>
              </a:r>
            </a:p>
            <a:p>
              <a:r>
                <a:rPr lang="en-US" altLang="ko-KR" dirty="0" smtClean="0"/>
                <a:t>	BCT	3,*-4</a:t>
              </a:r>
            </a:p>
            <a:p>
              <a:r>
                <a:rPr lang="en-US" altLang="ko-KR" dirty="0" smtClean="0"/>
                <a:t>	BR	14</a:t>
              </a:r>
            </a:p>
            <a:p>
              <a:r>
                <a:rPr lang="en-US" altLang="ko-KR" dirty="0" smtClean="0"/>
                <a:t>	LTORG</a:t>
              </a:r>
            </a:p>
            <a:p>
              <a:r>
                <a:rPr lang="en-US" altLang="ko-KR" dirty="0" smtClean="0"/>
                <a:t>BASE	EQU	15</a:t>
              </a:r>
            </a:p>
            <a:p>
              <a:r>
                <a:rPr lang="en-US" altLang="ko-KR" dirty="0" smtClean="0"/>
                <a:t>	END</a:t>
              </a:r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971600" y="4365104"/>
              <a:ext cx="7500990" cy="1152128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715008" y="4357694"/>
              <a:ext cx="25154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100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부터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1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씩 감소시켜가면서</a:t>
              </a:r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r>
                <a:rPr lang="ko-KR" altLang="en-US" sz="1400" dirty="0" smtClean="0">
                  <a:solidFill>
                    <a:srgbClr val="C00000"/>
                  </a:solidFill>
                </a:rPr>
                <a:t>반복하여 숫자를 더한다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48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2000" dirty="0"/>
              <a:t>포트란 프로그램</a:t>
            </a:r>
            <a:endParaRPr lang="en-US" altLang="ko-KR" sz="2000" dirty="0"/>
          </a:p>
          <a:p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743418" y="1768748"/>
            <a:ext cx="7500990" cy="2308324"/>
            <a:chOff x="743418" y="1768748"/>
            <a:chExt cx="7500990" cy="2308324"/>
          </a:xfrm>
        </p:grpSpPr>
        <p:sp>
          <p:nvSpPr>
            <p:cNvPr id="4" name="TextBox 3"/>
            <p:cNvSpPr txBox="1"/>
            <p:nvPr/>
          </p:nvSpPr>
          <p:spPr>
            <a:xfrm>
              <a:off x="928662" y="1768748"/>
              <a:ext cx="721523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	ISUM=0</a:t>
              </a:r>
            </a:p>
            <a:p>
              <a:r>
                <a:rPr lang="en-US" altLang="ko-KR" dirty="0" smtClean="0"/>
                <a:t>	DO 100 I = 1, 100, 1</a:t>
              </a:r>
            </a:p>
            <a:p>
              <a:r>
                <a:rPr lang="en-US" altLang="ko-KR" dirty="0" smtClean="0"/>
                <a:t>	     ISUM=ISUM+I</a:t>
              </a:r>
            </a:p>
            <a:p>
              <a:r>
                <a:rPr lang="en-US" altLang="ko-KR" dirty="0" smtClean="0"/>
                <a:t>100	CONTINUE</a:t>
              </a:r>
            </a:p>
            <a:p>
              <a:r>
                <a:rPr lang="en-US" altLang="ko-KR" dirty="0" smtClean="0"/>
                <a:t>	WRITE(6,200)   ISUM</a:t>
              </a:r>
            </a:p>
            <a:p>
              <a:r>
                <a:rPr lang="en-US" altLang="ko-KR" dirty="0" smtClean="0"/>
                <a:t>200	FORMAT(8X,I5)</a:t>
              </a:r>
            </a:p>
            <a:p>
              <a:r>
                <a:rPr lang="en-US" altLang="ko-KR" dirty="0" smtClean="0"/>
                <a:t>	STOP</a:t>
              </a:r>
            </a:p>
            <a:p>
              <a:r>
                <a:rPr lang="en-US" altLang="ko-KR" dirty="0" smtClean="0"/>
                <a:t>	END</a:t>
              </a:r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743418" y="2109462"/>
              <a:ext cx="7500990" cy="785818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29190" y="2268814"/>
              <a:ext cx="31598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1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부터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100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까지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1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씩 증가시켜 가면서</a:t>
              </a:r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ISUM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변수에 반복하여 숫자를 더한다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62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2000" dirty="0"/>
              <a:t>코볼 프로그램</a:t>
            </a:r>
            <a:endParaRPr lang="en-US" altLang="ko-KR" sz="2000" dirty="0"/>
          </a:p>
          <a:p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785786" y="1573322"/>
            <a:ext cx="7929618" cy="4801314"/>
            <a:chOff x="785786" y="1573322"/>
            <a:chExt cx="7929618" cy="4801314"/>
          </a:xfrm>
        </p:grpSpPr>
        <p:sp>
          <p:nvSpPr>
            <p:cNvPr id="4" name="TextBox 3"/>
            <p:cNvSpPr txBox="1"/>
            <p:nvPr/>
          </p:nvSpPr>
          <p:spPr>
            <a:xfrm>
              <a:off x="928662" y="1573322"/>
              <a:ext cx="7215238" cy="480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IDENTIFICATION	DIVISION.</a:t>
              </a:r>
            </a:p>
            <a:p>
              <a:r>
                <a:rPr lang="en-US" altLang="ko-KR" dirty="0" smtClean="0"/>
                <a:t>PROGRAM-ID.	HAP.</a:t>
              </a:r>
            </a:p>
            <a:p>
              <a:r>
                <a:rPr lang="en-US" altLang="ko-KR" dirty="0" smtClean="0"/>
                <a:t>//……………………</a:t>
              </a:r>
              <a:r>
                <a:rPr lang="ko-KR" altLang="en-US" dirty="0" smtClean="0"/>
                <a:t>생략</a:t>
              </a:r>
              <a:endParaRPr lang="en-US" altLang="ko-KR" dirty="0" smtClean="0"/>
            </a:p>
            <a:p>
              <a:r>
                <a:rPr lang="en-US" altLang="ko-KR" dirty="0" smtClean="0"/>
                <a:t>CONFIGURATION	SECTION.</a:t>
              </a:r>
            </a:p>
            <a:p>
              <a:r>
                <a:rPr lang="en-US" altLang="ko-KR" dirty="0" smtClean="0"/>
                <a:t>FD   PR-F LABEL   RECORD  OMITTED.</a:t>
              </a:r>
            </a:p>
            <a:p>
              <a:r>
                <a:rPr lang="en-US" altLang="ko-KR" dirty="0" smtClean="0"/>
                <a:t>01   PR-R PIC      X(80).</a:t>
              </a:r>
            </a:p>
            <a:p>
              <a:r>
                <a:rPr lang="en-US" altLang="ko-KR" dirty="0" smtClean="0"/>
                <a:t>WORKING-STORAGE  SECTION.</a:t>
              </a:r>
            </a:p>
            <a:p>
              <a:r>
                <a:rPr lang="en-US" altLang="ko-KR" dirty="0" smtClean="0"/>
                <a:t>01   LIST.</a:t>
              </a:r>
            </a:p>
            <a:p>
              <a:r>
                <a:rPr lang="en-US" altLang="ko-KR" dirty="0" smtClean="0"/>
                <a:t>      03  N   PIC    9(3).</a:t>
              </a:r>
            </a:p>
            <a:p>
              <a:r>
                <a:rPr lang="en-US" altLang="ko-KR" dirty="0" smtClean="0"/>
                <a:t>      03  HAP PIC  9(4).</a:t>
              </a:r>
            </a:p>
            <a:p>
              <a:r>
                <a:rPr lang="en-US" altLang="ko-KR" dirty="0" smtClean="0"/>
                <a:t>PROCEDURE 	DIVISION.</a:t>
              </a:r>
            </a:p>
            <a:p>
              <a:r>
                <a:rPr lang="en-US" altLang="ko-KR" dirty="0" smtClean="0"/>
                <a:t>AA. 		PERFORM BB UNTIL N = 100.</a:t>
              </a:r>
            </a:p>
            <a:p>
              <a:r>
                <a:rPr lang="en-US" altLang="ko-KR" dirty="0" smtClean="0"/>
                <a:t>		DISPLAY "***1</a:t>
              </a:r>
              <a:r>
                <a:rPr lang="ko-KR" altLang="en-US" dirty="0" smtClean="0"/>
                <a:t>부터 </a:t>
              </a:r>
              <a:r>
                <a:rPr lang="en-US" altLang="ko-KR" dirty="0" smtClean="0"/>
                <a:t>100</a:t>
              </a:r>
              <a:r>
                <a:rPr lang="ko-KR" altLang="en-US" dirty="0" smtClean="0"/>
                <a:t>까지의 합***</a:t>
              </a:r>
              <a:r>
                <a:rPr lang="en-US" altLang="ko-KR" dirty="0" smtClean="0"/>
                <a:t>"</a:t>
              </a:r>
            </a:p>
            <a:p>
              <a:r>
                <a:rPr lang="en-US" altLang="ko-KR" dirty="0" smtClean="0"/>
                <a:t>		DISPLAY "HAP = " HAP.</a:t>
              </a:r>
            </a:p>
            <a:p>
              <a:r>
                <a:rPr lang="en-US" altLang="ko-KR" dirty="0" smtClean="0"/>
                <a:t>		STOP RUN.</a:t>
              </a:r>
            </a:p>
            <a:p>
              <a:r>
                <a:rPr lang="en-US" altLang="ko-KR" dirty="0" smtClean="0"/>
                <a:t>BB. 		ADD 1 TO N</a:t>
              </a:r>
            </a:p>
            <a:p>
              <a:r>
                <a:rPr lang="en-US" altLang="ko-KR" dirty="0" smtClean="0"/>
                <a:t>		ADD N TO HAP.</a:t>
              </a:r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785786" y="4645156"/>
              <a:ext cx="7929618" cy="1643074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00694" y="5502412"/>
              <a:ext cx="312938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1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부터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100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까지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1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씩 증가시켜 가면서</a:t>
              </a:r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HAP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변수에 반복하여 숫자를 더하고 </a:t>
              </a:r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r>
                <a:rPr lang="ko-KR" altLang="en-US" sz="1400" dirty="0" smtClean="0">
                  <a:solidFill>
                    <a:srgbClr val="C00000"/>
                  </a:solidFill>
                </a:rPr>
                <a:t>결과를 출력하다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91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베이직  프로그램</a:t>
            </a:r>
            <a:endParaRPr lang="en-US" altLang="ko-KR" sz="2000" dirty="0"/>
          </a:p>
          <a:p>
            <a:endParaRPr lang="ko-KR" altLang="en-US" sz="2000" dirty="0"/>
          </a:p>
        </p:txBody>
      </p:sp>
      <p:grpSp>
        <p:nvGrpSpPr>
          <p:cNvPr id="2" name="그룹 1"/>
          <p:cNvGrpSpPr/>
          <p:nvPr/>
        </p:nvGrpSpPr>
        <p:grpSpPr>
          <a:xfrm>
            <a:off x="785786" y="1751487"/>
            <a:ext cx="7929618" cy="1754326"/>
            <a:chOff x="785786" y="1751487"/>
            <a:chExt cx="7929618" cy="1754326"/>
          </a:xfrm>
        </p:grpSpPr>
        <p:sp>
          <p:nvSpPr>
            <p:cNvPr id="4" name="TextBox 3"/>
            <p:cNvSpPr txBox="1"/>
            <p:nvPr/>
          </p:nvSpPr>
          <p:spPr>
            <a:xfrm>
              <a:off x="899592" y="1751487"/>
              <a:ext cx="721523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10   SUM = 0</a:t>
              </a:r>
            </a:p>
            <a:p>
              <a:r>
                <a:rPr lang="en-US" altLang="ko-KR" dirty="0" smtClean="0"/>
                <a:t>20   FOR I=1 TO 100</a:t>
              </a:r>
            </a:p>
            <a:p>
              <a:r>
                <a:rPr lang="en-US" altLang="ko-KR" dirty="0" smtClean="0"/>
                <a:t>30   SUM = SUM + I</a:t>
              </a:r>
            </a:p>
            <a:p>
              <a:r>
                <a:rPr lang="en-US" altLang="ko-KR" dirty="0" smtClean="0"/>
                <a:t>40   NEXT I</a:t>
              </a:r>
            </a:p>
            <a:p>
              <a:r>
                <a:rPr lang="en-US" altLang="ko-KR" dirty="0" smtClean="0"/>
                <a:t>50   PRINT SUM</a:t>
              </a:r>
            </a:p>
            <a:p>
              <a:r>
                <a:rPr lang="en-US" altLang="ko-KR" dirty="0" smtClean="0"/>
                <a:t>60   END</a:t>
              </a:r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785786" y="2060848"/>
              <a:ext cx="7929618" cy="832542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00694" y="2367040"/>
              <a:ext cx="3114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1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부터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100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까지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1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씩 증가시켜 가면서</a:t>
              </a:r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SUM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변수에 반복하여 숫자를 더한다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923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파스칼 프로그램</a:t>
            </a:r>
            <a:endParaRPr lang="ko-KR" altLang="en-US" sz="2000" dirty="0"/>
          </a:p>
        </p:txBody>
      </p:sp>
      <p:grpSp>
        <p:nvGrpSpPr>
          <p:cNvPr id="2" name="그룹 1"/>
          <p:cNvGrpSpPr/>
          <p:nvPr/>
        </p:nvGrpSpPr>
        <p:grpSpPr>
          <a:xfrm>
            <a:off x="785786" y="1679897"/>
            <a:ext cx="7929618" cy="3693319"/>
            <a:chOff x="785786" y="1679897"/>
            <a:chExt cx="7929618" cy="3693319"/>
          </a:xfrm>
        </p:grpSpPr>
        <p:sp>
          <p:nvSpPr>
            <p:cNvPr id="4" name="TextBox 3"/>
            <p:cNvSpPr txBox="1"/>
            <p:nvPr/>
          </p:nvSpPr>
          <p:spPr>
            <a:xfrm>
              <a:off x="928662" y="1679897"/>
              <a:ext cx="7215238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program hap;</a:t>
              </a:r>
            </a:p>
            <a:p>
              <a:r>
                <a:rPr lang="en-US" altLang="ko-KR" dirty="0" smtClean="0"/>
                <a:t>uses</a:t>
              </a:r>
            </a:p>
            <a:p>
              <a:r>
                <a:rPr lang="en-US" altLang="ko-KR" dirty="0" smtClean="0"/>
                <a:t>	</a:t>
              </a:r>
              <a:r>
                <a:rPr lang="en-US" altLang="ko-KR" dirty="0" err="1" smtClean="0"/>
                <a:t>Crt</a:t>
              </a:r>
              <a:r>
                <a:rPr lang="en-US" altLang="ko-KR" dirty="0" smtClean="0"/>
                <a:t>;</a:t>
              </a:r>
            </a:p>
            <a:p>
              <a:r>
                <a:rPr lang="en-US" altLang="ko-KR" dirty="0" err="1" smtClean="0"/>
                <a:t>var</a:t>
              </a:r>
              <a:endParaRPr lang="en-US" altLang="ko-KR" dirty="0" smtClean="0"/>
            </a:p>
            <a:p>
              <a:r>
                <a:rPr lang="en-US" altLang="ko-KR" dirty="0" smtClean="0"/>
                <a:t>	</a:t>
              </a:r>
              <a:r>
                <a:rPr lang="en-US" altLang="ko-KR" dirty="0" err="1" smtClean="0"/>
                <a:t>i,sum:integer</a:t>
              </a:r>
              <a:r>
                <a:rPr lang="en-US" altLang="ko-KR" dirty="0" smtClean="0"/>
                <a:t>;</a:t>
              </a:r>
            </a:p>
            <a:p>
              <a:r>
                <a:rPr lang="en-US" altLang="ko-KR" dirty="0" smtClean="0"/>
                <a:t>begin</a:t>
              </a:r>
            </a:p>
            <a:p>
              <a:r>
                <a:rPr lang="en-US" altLang="ko-KR" dirty="0" smtClean="0"/>
                <a:t>	</a:t>
              </a:r>
              <a:r>
                <a:rPr lang="en-US" altLang="ko-KR" dirty="0" err="1" smtClean="0"/>
                <a:t>clrscr</a:t>
              </a:r>
              <a:r>
                <a:rPr lang="en-US" altLang="ko-KR" dirty="0" smtClean="0"/>
                <a:t>;</a:t>
              </a:r>
            </a:p>
            <a:p>
              <a:r>
                <a:rPr lang="en-US" altLang="ko-KR" dirty="0" smtClean="0"/>
                <a:t>	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:=0;</a:t>
              </a:r>
            </a:p>
            <a:p>
              <a:r>
                <a:rPr lang="en-US" altLang="ko-KR" dirty="0" smtClean="0"/>
                <a:t>	sum:=0;</a:t>
              </a:r>
            </a:p>
            <a:p>
              <a:r>
                <a:rPr lang="en-US" altLang="ko-KR" dirty="0" smtClean="0"/>
                <a:t>	</a:t>
              </a:r>
              <a:r>
                <a:rPr lang="pl-PL" altLang="ko-KR" dirty="0" smtClean="0"/>
                <a:t>for i:=0 to 100 do</a:t>
              </a:r>
            </a:p>
            <a:p>
              <a:r>
                <a:rPr lang="en-US" altLang="ko-KR" dirty="0" smtClean="0"/>
                <a:t>	sum := sum +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;</a:t>
              </a:r>
            </a:p>
            <a:p>
              <a:r>
                <a:rPr lang="en-US" altLang="ko-KR" dirty="0" smtClean="0"/>
                <a:t>	</a:t>
              </a:r>
              <a:r>
                <a:rPr lang="en-US" altLang="ko-KR" dirty="0" err="1" smtClean="0"/>
                <a:t>writeln</a:t>
              </a:r>
              <a:r>
                <a:rPr lang="en-US" altLang="ko-KR" dirty="0" smtClean="0"/>
                <a:t>('1</a:t>
              </a:r>
              <a:r>
                <a:rPr lang="ko-KR" altLang="en-US" dirty="0" smtClean="0"/>
                <a:t>부터 </a:t>
              </a:r>
              <a:r>
                <a:rPr lang="en-US" altLang="ko-KR" dirty="0" smtClean="0"/>
                <a:t>100</a:t>
              </a:r>
              <a:r>
                <a:rPr lang="ko-KR" altLang="en-US" dirty="0" smtClean="0"/>
                <a:t>까지의 합은 </a:t>
              </a:r>
              <a:r>
                <a:rPr lang="en-US" altLang="ko-KR" dirty="0" smtClean="0"/>
                <a:t>===&gt; ',sum);</a:t>
              </a:r>
            </a:p>
            <a:p>
              <a:r>
                <a:rPr lang="en-US" altLang="ko-KR" dirty="0" smtClean="0"/>
                <a:t>end.</a:t>
              </a:r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785786" y="4196703"/>
              <a:ext cx="7929618" cy="568800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00694" y="4239453"/>
              <a:ext cx="3114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1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부터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100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까지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1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씩 증가시켜 가면서</a:t>
              </a:r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SUM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변수에 반복하여 숫자를 더한다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67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C </a:t>
            </a:r>
            <a:r>
              <a:rPr lang="ko-KR" altLang="en-US" sz="2000" dirty="0" smtClean="0"/>
              <a:t>프로그램</a:t>
            </a:r>
            <a:endParaRPr lang="ko-KR" altLang="en-US" sz="2000" dirty="0"/>
          </a:p>
        </p:txBody>
      </p:sp>
      <p:grpSp>
        <p:nvGrpSpPr>
          <p:cNvPr id="2" name="그룹 1"/>
          <p:cNvGrpSpPr/>
          <p:nvPr/>
        </p:nvGrpSpPr>
        <p:grpSpPr>
          <a:xfrm>
            <a:off x="785786" y="2028904"/>
            <a:ext cx="7929618" cy="3416320"/>
            <a:chOff x="785786" y="2028904"/>
            <a:chExt cx="7929618" cy="3416320"/>
          </a:xfrm>
        </p:grpSpPr>
        <p:sp>
          <p:nvSpPr>
            <p:cNvPr id="4" name="TextBox 3"/>
            <p:cNvSpPr txBox="1"/>
            <p:nvPr/>
          </p:nvSpPr>
          <p:spPr>
            <a:xfrm>
              <a:off x="928662" y="2028904"/>
              <a:ext cx="7215238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#include &lt;</a:t>
              </a:r>
              <a:r>
                <a:rPr lang="en-US" altLang="ko-KR" dirty="0" err="1" smtClean="0"/>
                <a:t>stdio.h</a:t>
              </a:r>
              <a:r>
                <a:rPr lang="en-US" altLang="ko-KR" dirty="0" smtClean="0"/>
                <a:t>&gt;</a:t>
              </a:r>
            </a:p>
            <a:p>
              <a:r>
                <a:rPr lang="en-US" altLang="ko-KR" dirty="0" smtClean="0"/>
                <a:t>#include &lt;</a:t>
              </a:r>
              <a:r>
                <a:rPr lang="en-US" altLang="ko-KR" dirty="0" err="1" smtClean="0"/>
                <a:t>conio.h</a:t>
              </a:r>
              <a:r>
                <a:rPr lang="en-US" altLang="ko-KR" dirty="0" smtClean="0"/>
                <a:t>&gt;</a:t>
              </a:r>
            </a:p>
            <a:p>
              <a:r>
                <a:rPr lang="en-US" altLang="ko-KR" dirty="0" smtClean="0"/>
                <a:t>main()</a:t>
              </a:r>
            </a:p>
            <a:p>
              <a:r>
                <a:rPr lang="en-US" altLang="ko-KR" dirty="0" smtClean="0"/>
                <a:t>{</a:t>
              </a:r>
            </a:p>
            <a:p>
              <a:r>
                <a:rPr lang="en-US" altLang="ko-KR" dirty="0" smtClean="0"/>
                <a:t>	</a:t>
              </a:r>
              <a:r>
                <a:rPr lang="en-US" altLang="ko-KR" dirty="0" err="1" smtClean="0"/>
                <a:t>int</a:t>
              </a:r>
              <a:r>
                <a:rPr lang="en-US" altLang="ko-KR" dirty="0" smtClean="0"/>
                <a:t>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, sum;</a:t>
              </a:r>
            </a:p>
            <a:p>
              <a:r>
                <a:rPr lang="en-US" altLang="ko-KR" dirty="0" smtClean="0"/>
                <a:t>	</a:t>
              </a:r>
              <a:r>
                <a:rPr lang="en-US" altLang="ko-KR" dirty="0" err="1" smtClean="0"/>
                <a:t>clrscr</a:t>
              </a:r>
              <a:r>
                <a:rPr lang="en-US" altLang="ko-KR" dirty="0" smtClean="0"/>
                <a:t>();</a:t>
              </a:r>
            </a:p>
            <a:p>
              <a:r>
                <a:rPr lang="en-US" altLang="ko-KR" dirty="0" smtClean="0"/>
                <a:t>	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=0;</a:t>
              </a:r>
            </a:p>
            <a:p>
              <a:r>
                <a:rPr lang="en-US" altLang="ko-KR" dirty="0" smtClean="0"/>
                <a:t>	sum=0;</a:t>
              </a:r>
            </a:p>
            <a:p>
              <a:r>
                <a:rPr lang="nn-NO" altLang="ko-KR" dirty="0" smtClean="0"/>
                <a:t>	for (i=0; i&lt;=100; i++)</a:t>
              </a:r>
            </a:p>
            <a:p>
              <a:r>
                <a:rPr lang="en-US" altLang="ko-KR" dirty="0" smtClean="0"/>
                <a:t>	     sum = sum +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;</a:t>
              </a:r>
            </a:p>
            <a:p>
              <a:r>
                <a:rPr lang="en-US" altLang="ko-KR" dirty="0" smtClean="0"/>
                <a:t>	</a:t>
              </a:r>
              <a:r>
                <a:rPr lang="en-US" altLang="ko-KR" dirty="0" err="1" smtClean="0"/>
                <a:t>printf</a:t>
              </a:r>
              <a:r>
                <a:rPr lang="en-US" altLang="ko-KR" dirty="0" smtClean="0"/>
                <a:t>("1</a:t>
              </a:r>
              <a:r>
                <a:rPr lang="ko-KR" altLang="en-US" dirty="0" smtClean="0"/>
                <a:t>부터 </a:t>
              </a:r>
              <a:r>
                <a:rPr lang="en-US" altLang="ko-KR" dirty="0" smtClean="0"/>
                <a:t>100</a:t>
              </a:r>
              <a:r>
                <a:rPr lang="ko-KR" altLang="en-US" dirty="0" smtClean="0"/>
                <a:t>까지의 합은 </a:t>
              </a:r>
              <a:r>
                <a:rPr lang="en-US" altLang="ko-KR" dirty="0" smtClean="0"/>
                <a:t>===&gt; %d\</a:t>
              </a:r>
              <a:r>
                <a:rPr lang="en-US" altLang="ko-KR" dirty="0" err="1" smtClean="0"/>
                <a:t>n",sum</a:t>
              </a:r>
              <a:r>
                <a:rPr lang="en-US" altLang="ko-KR" dirty="0" smtClean="0"/>
                <a:t>);</a:t>
              </a:r>
            </a:p>
            <a:p>
              <a:r>
                <a:rPr lang="en-US" altLang="ko-KR" dirty="0" smtClean="0"/>
                <a:t>}</a:t>
              </a:r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785786" y="4251720"/>
              <a:ext cx="7929618" cy="568800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00694" y="4294470"/>
              <a:ext cx="3114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1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부터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100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까지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1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씩 증가시켜 가면서</a:t>
              </a:r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SUM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변수에 반복하여 숫자를 더한다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276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프로그래밍 언어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Java </a:t>
            </a:r>
            <a:r>
              <a:rPr lang="ko-KR" altLang="en-US" sz="2000" dirty="0" smtClean="0"/>
              <a:t>프로그램</a:t>
            </a:r>
            <a:endParaRPr lang="ko-KR" altLang="en-US" sz="2000" dirty="0"/>
          </a:p>
        </p:txBody>
      </p:sp>
      <p:grpSp>
        <p:nvGrpSpPr>
          <p:cNvPr id="2" name="그룹 1"/>
          <p:cNvGrpSpPr/>
          <p:nvPr/>
        </p:nvGrpSpPr>
        <p:grpSpPr>
          <a:xfrm>
            <a:off x="785786" y="2427853"/>
            <a:ext cx="7929618" cy="2585323"/>
            <a:chOff x="785786" y="2427853"/>
            <a:chExt cx="7929618" cy="2585323"/>
          </a:xfrm>
        </p:grpSpPr>
        <p:sp>
          <p:nvSpPr>
            <p:cNvPr id="4" name="TextBox 3"/>
            <p:cNvSpPr txBox="1"/>
            <p:nvPr/>
          </p:nvSpPr>
          <p:spPr>
            <a:xfrm>
              <a:off x="928662" y="2427853"/>
              <a:ext cx="721523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public class </a:t>
              </a:r>
              <a:r>
                <a:rPr lang="en-US" altLang="ko-KR" dirty="0" err="1" smtClean="0"/>
                <a:t>SumTest</a:t>
              </a:r>
              <a:r>
                <a:rPr lang="en-US" altLang="ko-KR" dirty="0" smtClean="0"/>
                <a:t> {</a:t>
              </a:r>
            </a:p>
            <a:p>
              <a:r>
                <a:rPr lang="en-US" altLang="ko-KR" dirty="0" smtClean="0"/>
                <a:t>    public static void main(String[] </a:t>
              </a:r>
              <a:r>
                <a:rPr lang="en-US" altLang="ko-KR" dirty="0" err="1" smtClean="0"/>
                <a:t>args</a:t>
              </a:r>
              <a:r>
                <a:rPr lang="en-US" altLang="ko-KR" dirty="0" smtClean="0"/>
                <a:t>) {</a:t>
              </a:r>
            </a:p>
            <a:p>
              <a:r>
                <a:rPr lang="en-US" altLang="ko-KR" dirty="0" smtClean="0"/>
                <a:t>	</a:t>
              </a:r>
              <a:r>
                <a:rPr lang="en-US" altLang="ko-KR" dirty="0" err="1" smtClean="0"/>
                <a:t>int</a:t>
              </a:r>
              <a:r>
                <a:rPr lang="en-US" altLang="ko-KR" dirty="0" smtClean="0"/>
                <a:t>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, sum=0;</a:t>
              </a:r>
            </a:p>
            <a:p>
              <a:r>
                <a:rPr lang="nn-NO" altLang="ko-KR" dirty="0" smtClean="0"/>
                <a:t>	for ( i = 1 ; i &lt;= 100 ; i = i + 1 ) {</a:t>
              </a:r>
            </a:p>
            <a:p>
              <a:r>
                <a:rPr lang="en-US" altLang="ko-KR" dirty="0" smtClean="0"/>
                <a:t>	    sum = sum +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;</a:t>
              </a:r>
            </a:p>
            <a:p>
              <a:r>
                <a:rPr lang="en-US" altLang="ko-KR" dirty="0" smtClean="0"/>
                <a:t>  	}</a:t>
              </a:r>
            </a:p>
            <a:p>
              <a:r>
                <a:rPr lang="en-US" altLang="ko-KR" dirty="0" smtClean="0"/>
                <a:t>	</a:t>
              </a:r>
              <a:r>
                <a:rPr lang="en-US" altLang="ko-KR" dirty="0" err="1" smtClean="0"/>
                <a:t>System.out.println</a:t>
              </a:r>
              <a:r>
                <a:rPr lang="en-US" altLang="ko-KR" dirty="0" smtClean="0"/>
                <a:t>("1</a:t>
              </a:r>
              <a:r>
                <a:rPr lang="ko-KR" altLang="en-US" dirty="0" smtClean="0"/>
                <a:t>부터 </a:t>
              </a:r>
              <a:r>
                <a:rPr lang="en-US" altLang="ko-KR" dirty="0" smtClean="0"/>
                <a:t>100</a:t>
              </a:r>
              <a:r>
                <a:rPr lang="ko-KR" altLang="en-US" dirty="0" smtClean="0"/>
                <a:t>까지의 합은 </a:t>
              </a:r>
              <a:r>
                <a:rPr lang="en-US" altLang="ko-KR" dirty="0" smtClean="0"/>
                <a:t>" +sum);</a:t>
              </a:r>
            </a:p>
            <a:p>
              <a:r>
                <a:rPr lang="en-US" altLang="ko-KR" dirty="0" smtClean="0"/>
                <a:t>    }</a:t>
              </a:r>
            </a:p>
            <a:p>
              <a:r>
                <a:rPr lang="en-US" altLang="ko-KR" dirty="0" smtClean="0"/>
                <a:t>}</a:t>
              </a:r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785786" y="3271337"/>
              <a:ext cx="7929618" cy="871028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00694" y="3314087"/>
              <a:ext cx="3114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1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부터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100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까지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1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씩 증가시켜 가면서</a:t>
              </a:r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SUM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변수에 반복하여 숫자를 더한다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91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11560" y="2636912"/>
            <a:ext cx="7992888" cy="1052736"/>
          </a:xfrm>
        </p:spPr>
        <p:txBody>
          <a:bodyPr/>
          <a:lstStyle/>
          <a:p>
            <a:pPr algn="l"/>
            <a:r>
              <a:rPr lang="en-US" altLang="ko-KR" sz="2400" dirty="0" smtClean="0">
                <a:solidFill>
                  <a:srgbClr val="C00000"/>
                </a:solidFill>
              </a:rPr>
              <a:t>Section 1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컴퓨터란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sz="quarter" idx="4294967295"/>
          </p:nvPr>
        </p:nvSpPr>
        <p:spPr>
          <a:xfrm>
            <a:off x="755935" y="3861048"/>
            <a:ext cx="7704138" cy="1798637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소프트웨어</a:t>
            </a:r>
            <a:r>
              <a:rPr lang="en-US" altLang="ko-KR" dirty="0"/>
              <a:t>(</a:t>
            </a:r>
            <a:r>
              <a:rPr lang="ko-KR" altLang="en-US" dirty="0"/>
              <a:t>프로그램</a:t>
            </a:r>
            <a:r>
              <a:rPr lang="en-US" altLang="ko-KR" dirty="0"/>
              <a:t>)</a:t>
            </a:r>
            <a:r>
              <a:rPr lang="ko-KR" altLang="en-US" dirty="0"/>
              <a:t>는 컴퓨터에서 </a:t>
            </a:r>
            <a:r>
              <a:rPr lang="ko-KR" altLang="en-US" dirty="0" smtClean="0"/>
              <a:t>실행된다</a:t>
            </a:r>
            <a:r>
              <a:rPr lang="en-US" altLang="ko-KR" dirty="0" smtClean="0"/>
              <a:t>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컴퓨터는 </a:t>
            </a:r>
            <a:r>
              <a:rPr lang="ko-KR" altLang="en-US" dirty="0"/>
              <a:t>소프트웨어를 실행하기 </a:t>
            </a:r>
            <a:r>
              <a:rPr lang="ko-KR" altLang="en-US" dirty="0" smtClean="0"/>
              <a:t>위해서 어떤 </a:t>
            </a:r>
            <a:r>
              <a:rPr lang="ko-KR" altLang="en-US" dirty="0"/>
              <a:t>기능을 가져야 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01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자바스크립트 프로그램</a:t>
            </a:r>
            <a:endParaRPr lang="ko-KR" altLang="en-US" sz="2000" dirty="0"/>
          </a:p>
        </p:txBody>
      </p:sp>
      <p:grpSp>
        <p:nvGrpSpPr>
          <p:cNvPr id="2" name="그룹 1"/>
          <p:cNvGrpSpPr/>
          <p:nvPr/>
        </p:nvGrpSpPr>
        <p:grpSpPr>
          <a:xfrm>
            <a:off x="785786" y="2039937"/>
            <a:ext cx="7929618" cy="3693319"/>
            <a:chOff x="785786" y="2039937"/>
            <a:chExt cx="7929618" cy="3693319"/>
          </a:xfrm>
        </p:grpSpPr>
        <p:sp>
          <p:nvSpPr>
            <p:cNvPr id="4" name="TextBox 3"/>
            <p:cNvSpPr txBox="1"/>
            <p:nvPr/>
          </p:nvSpPr>
          <p:spPr>
            <a:xfrm>
              <a:off x="928662" y="2039937"/>
              <a:ext cx="7215238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&lt;HTML&gt;</a:t>
              </a:r>
            </a:p>
            <a:p>
              <a:r>
                <a:rPr lang="en-US" altLang="ko-KR" dirty="0" smtClean="0"/>
                <a:t>    &lt;BODY&gt;</a:t>
              </a:r>
            </a:p>
            <a:p>
              <a:r>
                <a:rPr lang="en-US" altLang="ko-KR" dirty="0" smtClean="0"/>
                <a:t>    &lt;SCRIPT LANGUAGE = "JAVASCRIPT"&gt;</a:t>
              </a:r>
            </a:p>
            <a:p>
              <a:r>
                <a:rPr lang="en-US" altLang="ko-KR" dirty="0" smtClean="0"/>
                <a:t>    </a:t>
              </a:r>
              <a:r>
                <a:rPr lang="en-US" altLang="ko-KR" dirty="0" err="1" smtClean="0"/>
                <a:t>var</a:t>
              </a:r>
              <a:r>
                <a:rPr lang="en-US" altLang="ko-KR" dirty="0" smtClean="0"/>
                <a:t> sum=0;</a:t>
              </a:r>
            </a:p>
            <a:p>
              <a:r>
                <a:rPr lang="en-US" altLang="ko-KR" dirty="0" smtClean="0"/>
                <a:t>    </a:t>
              </a:r>
              <a:r>
                <a:rPr lang="en-US" altLang="ko-KR" dirty="0" err="1" smtClean="0"/>
                <a:t>var</a:t>
              </a:r>
              <a:r>
                <a:rPr lang="en-US" altLang="ko-KR" dirty="0" smtClean="0"/>
                <a:t>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;</a:t>
              </a:r>
            </a:p>
            <a:p>
              <a:r>
                <a:rPr lang="nn-NO" altLang="ko-KR" dirty="0" smtClean="0"/>
                <a:t>    for ( i = 1 ; i &lt;= 100 ; i = i + 1 )</a:t>
              </a:r>
            </a:p>
            <a:p>
              <a:r>
                <a:rPr lang="en-US" altLang="ko-KR" dirty="0" smtClean="0"/>
                <a:t>    {</a:t>
              </a:r>
            </a:p>
            <a:p>
              <a:r>
                <a:rPr lang="en-US" altLang="ko-KR" dirty="0" smtClean="0"/>
                <a:t>        sum = sum +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;</a:t>
              </a:r>
            </a:p>
            <a:p>
              <a:r>
                <a:rPr lang="en-US" altLang="ko-KR" dirty="0" smtClean="0"/>
                <a:t>    }</a:t>
              </a:r>
            </a:p>
            <a:p>
              <a:r>
                <a:rPr lang="en-US" altLang="ko-KR" dirty="0" smtClean="0"/>
                <a:t>    </a:t>
              </a:r>
              <a:r>
                <a:rPr lang="en-US" altLang="ko-KR" dirty="0" err="1" smtClean="0"/>
                <a:t>document.write</a:t>
              </a:r>
              <a:r>
                <a:rPr lang="en-US" altLang="ko-KR" dirty="0" smtClean="0"/>
                <a:t>("1</a:t>
              </a:r>
              <a:r>
                <a:rPr lang="ko-KR" altLang="en-US" dirty="0" smtClean="0"/>
                <a:t>부터 </a:t>
              </a:r>
              <a:r>
                <a:rPr lang="en-US" altLang="ko-KR" dirty="0" smtClean="0"/>
                <a:t>100</a:t>
              </a:r>
              <a:r>
                <a:rPr lang="ko-KR" altLang="en-US" dirty="0" smtClean="0"/>
                <a:t>까지의 합은 </a:t>
              </a:r>
              <a:r>
                <a:rPr lang="en-US" altLang="ko-KR" dirty="0" smtClean="0"/>
                <a:t>" + sum);</a:t>
              </a:r>
            </a:p>
            <a:p>
              <a:r>
                <a:rPr lang="en-US" altLang="ko-KR" dirty="0" smtClean="0"/>
                <a:t>    &lt;/SCRIPT&gt;</a:t>
              </a:r>
            </a:p>
            <a:p>
              <a:r>
                <a:rPr lang="en-US" altLang="ko-KR" dirty="0" smtClean="0"/>
                <a:t>    &lt;/BODY&gt;</a:t>
              </a:r>
            </a:p>
            <a:p>
              <a:r>
                <a:rPr lang="en-US" altLang="ko-KR" dirty="0" smtClean="0"/>
                <a:t>&lt;/HTML&gt;</a:t>
              </a:r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785786" y="3471401"/>
              <a:ext cx="7929618" cy="1068866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00694" y="3825887"/>
              <a:ext cx="31149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1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부터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100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까지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1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씩 증가시켜 가면서</a:t>
              </a:r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SUM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변수에 반복하여 숫자를 더한다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41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 smtClean="0"/>
              <a:t>파이썬</a:t>
            </a:r>
            <a:r>
              <a:rPr lang="ko-KR" altLang="en-US" sz="2000" dirty="0" smtClean="0"/>
              <a:t> 프로그램</a:t>
            </a:r>
            <a:endParaRPr lang="ko-KR" altLang="en-US" sz="2000" dirty="0"/>
          </a:p>
        </p:txBody>
      </p:sp>
      <p:grpSp>
        <p:nvGrpSpPr>
          <p:cNvPr id="2" name="그룹 1"/>
          <p:cNvGrpSpPr/>
          <p:nvPr/>
        </p:nvGrpSpPr>
        <p:grpSpPr>
          <a:xfrm>
            <a:off x="886048" y="2039937"/>
            <a:ext cx="7814672" cy="1200329"/>
            <a:chOff x="886048" y="2039937"/>
            <a:chExt cx="7814672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928662" y="2039937"/>
              <a:ext cx="72152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sum=0</a:t>
              </a:r>
              <a:endParaRPr lang="en-US" altLang="ko-KR" dirty="0"/>
            </a:p>
            <a:p>
              <a:r>
                <a:rPr lang="en-US" altLang="ko-KR" dirty="0" smtClean="0"/>
                <a:t>for </a:t>
              </a:r>
              <a:r>
                <a:rPr lang="en-US" altLang="ko-KR" dirty="0" err="1"/>
                <a:t>i</a:t>
              </a:r>
              <a:r>
                <a:rPr lang="en-US" altLang="ko-KR" dirty="0"/>
                <a:t> in range(1,101) :</a:t>
              </a:r>
            </a:p>
            <a:p>
              <a:r>
                <a:rPr lang="en-US" altLang="ko-KR" dirty="0" smtClean="0"/>
                <a:t>	sum </a:t>
              </a:r>
              <a:r>
                <a:rPr lang="en-US" altLang="ko-KR" dirty="0"/>
                <a:t>= sum + </a:t>
              </a:r>
              <a:r>
                <a:rPr lang="en-US" altLang="ko-KR" dirty="0" err="1"/>
                <a:t>i</a:t>
              </a:r>
              <a:endParaRPr lang="en-US" altLang="ko-KR" dirty="0"/>
            </a:p>
            <a:p>
              <a:r>
                <a:rPr lang="en-US" altLang="ko-KR" dirty="0" smtClean="0"/>
                <a:t>print(sum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886048" y="2354764"/>
              <a:ext cx="7814672" cy="599412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64088" y="2392860"/>
              <a:ext cx="3240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1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부터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100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까지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1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씩 증가시켜 가면서</a:t>
              </a:r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SUM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변수에 반복하여 숫자를 더한다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87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프로그래밍 </a:t>
            </a:r>
            <a:r>
              <a:rPr lang="ko-KR" altLang="en-US" dirty="0"/>
              <a:t>언어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400" dirty="0"/>
              <a:t>주요 언어들의 </a:t>
            </a:r>
            <a:r>
              <a:rPr lang="ko-KR" altLang="en-US" sz="2400" dirty="0" smtClean="0"/>
              <a:t>특징</a:t>
            </a:r>
            <a:endParaRPr lang="en-US" altLang="ko-KR" sz="2400" dirty="0"/>
          </a:p>
          <a:p>
            <a:pPr lvl="1">
              <a:buFont typeface="Wingdings" pitchFamily="2" charset="2"/>
              <a:buChar char="§"/>
            </a:pPr>
            <a:r>
              <a:rPr lang="ko-KR" altLang="en-US" dirty="0"/>
              <a:t>대부분의 언어들은 순서</a:t>
            </a:r>
            <a:r>
              <a:rPr lang="en-US" altLang="ko-KR" dirty="0"/>
              <a:t>, </a:t>
            </a:r>
            <a:r>
              <a:rPr lang="ko-KR" altLang="en-US" dirty="0"/>
              <a:t>선택</a:t>
            </a:r>
            <a:r>
              <a:rPr lang="en-US" altLang="ko-KR" dirty="0"/>
              <a:t>, </a:t>
            </a:r>
            <a:r>
              <a:rPr lang="ko-KR" altLang="en-US" dirty="0"/>
              <a:t>반복</a:t>
            </a:r>
            <a:r>
              <a:rPr lang="en-US" altLang="ko-KR" dirty="0"/>
              <a:t> </a:t>
            </a:r>
            <a:r>
              <a:rPr lang="ko-KR" altLang="en-US" dirty="0"/>
              <a:t>논리를 제공한다</a:t>
            </a:r>
            <a:r>
              <a:rPr lang="en-US" altLang="ko-KR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dirty="0"/>
              <a:t>각 언어들이 고유의 기능과 특징도 가지지만</a:t>
            </a:r>
            <a:r>
              <a:rPr lang="en-US" altLang="ko-KR" dirty="0"/>
              <a:t>, </a:t>
            </a:r>
            <a:r>
              <a:rPr lang="ko-KR" altLang="en-US" dirty="0"/>
              <a:t>대부분 비슷한 </a:t>
            </a:r>
            <a:r>
              <a:rPr lang="ko-KR" altLang="en-US" dirty="0" err="1"/>
              <a:t>구문구조를</a:t>
            </a:r>
            <a:r>
              <a:rPr lang="ko-KR" altLang="en-US" dirty="0"/>
              <a:t> 가진다</a:t>
            </a:r>
            <a:endParaRPr lang="en-US" altLang="ko-KR" dirty="0"/>
          </a:p>
          <a:p>
            <a:pPr lvl="1">
              <a:buFont typeface="Wingdings" pitchFamily="2" charset="2"/>
              <a:buChar char="§"/>
            </a:pPr>
            <a:r>
              <a:rPr lang="ko-KR" altLang="en-US" dirty="0"/>
              <a:t>어셈블리 언어를 제외한 대부분의 언어들이 우리들이 일반적으로 사용하는 용어를 사용한다</a:t>
            </a:r>
            <a:endParaRPr lang="en-US" altLang="ko-KR" dirty="0"/>
          </a:p>
          <a:p>
            <a:pPr lvl="1">
              <a:buNone/>
            </a:pPr>
            <a:r>
              <a:rPr lang="en-US" altLang="ko-KR" dirty="0"/>
              <a:t>    (</a:t>
            </a:r>
            <a:r>
              <a:rPr lang="ko-KR" altLang="en-US" dirty="0" err="1"/>
              <a:t>변수명</a:t>
            </a:r>
            <a:r>
              <a:rPr lang="ko-KR" altLang="en-US" dirty="0"/>
              <a:t> </a:t>
            </a:r>
            <a:r>
              <a:rPr lang="en-US" altLang="ko-KR" dirty="0"/>
              <a:t>: sum, hap </a:t>
            </a:r>
            <a:r>
              <a:rPr lang="ko-KR" altLang="en-US" dirty="0"/>
              <a:t>등</a:t>
            </a:r>
            <a:r>
              <a:rPr lang="en-US" altLang="ko-KR" dirty="0"/>
              <a:t>, </a:t>
            </a:r>
            <a:r>
              <a:rPr lang="ko-KR" altLang="en-US" dirty="0" err="1"/>
              <a:t>예약어</a:t>
            </a:r>
            <a:r>
              <a:rPr lang="ko-KR" altLang="en-US" dirty="0"/>
              <a:t> </a:t>
            </a:r>
            <a:r>
              <a:rPr lang="en-US" altLang="ko-KR" dirty="0"/>
              <a:t>: for, write, print, main </a:t>
            </a:r>
            <a:r>
              <a:rPr lang="ko-KR" altLang="en-US" dirty="0"/>
              <a:t>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148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88640"/>
            <a:ext cx="6940267" cy="626898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00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89" y="1299812"/>
            <a:ext cx="8447092" cy="462359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11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/>
              <a:t>3. </a:t>
            </a:r>
            <a:r>
              <a:rPr lang="ko-KR" altLang="en-US" sz="2800" dirty="0" smtClean="0"/>
              <a:t>컴퓨터는 어떻게 프로그램을 인지할까요</a:t>
            </a:r>
            <a:r>
              <a:rPr lang="en-US" altLang="ko-KR" sz="2800" dirty="0" smtClean="0"/>
              <a:t>?</a:t>
            </a: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프로그래밍 언어</a:t>
            </a:r>
            <a:endParaRPr lang="en-US" altLang="ko-KR" dirty="0"/>
          </a:p>
          <a:p>
            <a:pPr lvl="1"/>
            <a:r>
              <a:rPr lang="ko-KR" altLang="en-US" dirty="0"/>
              <a:t>프로그래밍 언어는 컴퓨터 전문가들에 의해 개발된다</a:t>
            </a:r>
            <a:endParaRPr lang="en-US" altLang="ko-KR" dirty="0"/>
          </a:p>
          <a:p>
            <a:pPr lvl="1"/>
            <a:r>
              <a:rPr lang="ko-KR" altLang="en-US" dirty="0"/>
              <a:t>컴퓨터 전문가들은 언어를 만들 때</a:t>
            </a:r>
            <a:r>
              <a:rPr lang="en-US" altLang="ko-KR" dirty="0"/>
              <a:t>, </a:t>
            </a:r>
            <a:r>
              <a:rPr lang="ko-KR" altLang="en-US" dirty="0"/>
              <a:t>그 언어를 컴퓨터가 인지할 수 있도록 해주는 번역기도 같이 개발한다</a:t>
            </a:r>
            <a:endParaRPr lang="en-US" altLang="ko-KR" dirty="0"/>
          </a:p>
          <a:p>
            <a:pPr lvl="2"/>
            <a:r>
              <a:rPr lang="ko-KR" altLang="en-US" dirty="0"/>
              <a:t>번역기는 사용자에 의해 작성된 프로그램을 </a:t>
            </a:r>
            <a:r>
              <a:rPr lang="en-US" altLang="ko-KR" dirty="0"/>
              <a:t>0,1</a:t>
            </a:r>
            <a:r>
              <a:rPr lang="ko-KR" altLang="en-US" dirty="0"/>
              <a:t>로 자동으로 변환</a:t>
            </a:r>
            <a:endParaRPr lang="en-US" altLang="ko-KR" dirty="0"/>
          </a:p>
          <a:p>
            <a:pPr lvl="2"/>
            <a:r>
              <a:rPr lang="ko-KR" altLang="en-US" dirty="0"/>
              <a:t>번역된 파일</a:t>
            </a:r>
            <a:r>
              <a:rPr lang="en-US" altLang="ko-KR" dirty="0"/>
              <a:t>(0,1</a:t>
            </a:r>
            <a:r>
              <a:rPr lang="ko-KR" altLang="en-US" dirty="0"/>
              <a:t>로 구성된 </a:t>
            </a:r>
            <a:r>
              <a:rPr lang="en-US" altLang="ko-KR" dirty="0"/>
              <a:t>2</a:t>
            </a:r>
            <a:r>
              <a:rPr lang="ko-KR" altLang="en-US" dirty="0"/>
              <a:t>진 파일</a:t>
            </a:r>
            <a:r>
              <a:rPr lang="en-US" altLang="ko-KR" dirty="0"/>
              <a:t>)</a:t>
            </a:r>
            <a:r>
              <a:rPr lang="ko-KR" altLang="en-US" dirty="0"/>
              <a:t>은 컴퓨터에 의해 직접 실행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프로그래밍 언어를 번역하여 실행하는 방법에는 현재 </a:t>
            </a:r>
            <a:r>
              <a:rPr lang="en-US" altLang="ko-KR" dirty="0"/>
              <a:t>3</a:t>
            </a:r>
            <a:r>
              <a:rPr lang="ko-KR" altLang="en-US" dirty="0"/>
              <a:t>가지 방법이 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977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3. </a:t>
            </a:r>
            <a:r>
              <a:rPr lang="ko-KR" altLang="en-US" sz="2400" dirty="0"/>
              <a:t>컴퓨터는 어떻게 프로그램을 인지할까요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컴파일</a:t>
            </a:r>
            <a:r>
              <a:rPr lang="en-US" altLang="ko-KR" dirty="0"/>
              <a:t>(compile) </a:t>
            </a:r>
            <a:r>
              <a:rPr lang="ko-KR" altLang="en-US" dirty="0"/>
              <a:t>기법</a:t>
            </a:r>
            <a:endParaRPr lang="en-US" altLang="ko-KR" dirty="0"/>
          </a:p>
          <a:p>
            <a:pPr lvl="1"/>
            <a:r>
              <a:rPr lang="ko-KR" altLang="en-US" dirty="0"/>
              <a:t>사용자에 의해 작성된 프로그램은 컴파일러</a:t>
            </a:r>
            <a:r>
              <a:rPr lang="en-US" altLang="ko-KR" dirty="0"/>
              <a:t>(compiler)</a:t>
            </a:r>
            <a:r>
              <a:rPr lang="ko-KR" altLang="en-US" dirty="0"/>
              <a:t>에 의해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구성된 이진 파일</a:t>
            </a:r>
            <a:r>
              <a:rPr lang="en-US" altLang="ko-KR" dirty="0"/>
              <a:t>(0</a:t>
            </a:r>
            <a:r>
              <a:rPr lang="ko-KR" altLang="en-US" dirty="0"/>
              <a:t>과</a:t>
            </a:r>
            <a:r>
              <a:rPr lang="en-US" altLang="ko-KR" dirty="0"/>
              <a:t>1</a:t>
            </a:r>
            <a:r>
              <a:rPr lang="ko-KR" altLang="en-US" dirty="0"/>
              <a:t>로 구성된 파일</a:t>
            </a:r>
            <a:r>
              <a:rPr lang="en-US" altLang="ko-KR" dirty="0"/>
              <a:t>)</a:t>
            </a:r>
            <a:r>
              <a:rPr lang="ko-KR" altLang="en-US" dirty="0"/>
              <a:t>로 번역</a:t>
            </a:r>
            <a:endParaRPr lang="en-US" altLang="ko-KR" dirty="0"/>
          </a:p>
          <a:p>
            <a:pPr lvl="2"/>
            <a:r>
              <a:rPr lang="ko-KR" altLang="en-US" dirty="0"/>
              <a:t>컴파일러는 프로그램 언어를 개발한 전문가에 의해 개발</a:t>
            </a:r>
            <a:endParaRPr lang="en-US" altLang="ko-KR" dirty="0"/>
          </a:p>
          <a:p>
            <a:pPr lvl="1"/>
            <a:r>
              <a:rPr lang="ko-KR" altLang="en-US" dirty="0"/>
              <a:t>번역된 파일</a:t>
            </a:r>
            <a:r>
              <a:rPr lang="en-US" altLang="ko-KR" dirty="0"/>
              <a:t>(</a:t>
            </a:r>
            <a:r>
              <a:rPr lang="ko-KR" altLang="en-US" dirty="0" err="1"/>
              <a:t>이진파일</a:t>
            </a:r>
            <a:r>
              <a:rPr lang="en-US" altLang="ko-KR" dirty="0"/>
              <a:t>)</a:t>
            </a:r>
            <a:r>
              <a:rPr lang="ko-KR" altLang="en-US" dirty="0"/>
              <a:t>은 컴퓨터에서 직접 실행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458" y="3389453"/>
            <a:ext cx="4111085" cy="291986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973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3. </a:t>
            </a:r>
            <a:r>
              <a:rPr lang="ko-KR" altLang="en-US" sz="2400" dirty="0"/>
              <a:t>컴퓨터는 어떻게 프로그램을 인지할까요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컴파일</a:t>
            </a:r>
            <a:r>
              <a:rPr lang="en-US" altLang="ko-KR" dirty="0"/>
              <a:t>(compile) </a:t>
            </a:r>
            <a:r>
              <a:rPr lang="ko-KR" altLang="en-US" dirty="0" smtClean="0"/>
              <a:t>기법</a:t>
            </a:r>
            <a:endParaRPr lang="en-US" altLang="ko-KR" dirty="0"/>
          </a:p>
          <a:p>
            <a:pPr lvl="1"/>
            <a:r>
              <a:rPr lang="ko-KR" altLang="en-US" dirty="0"/>
              <a:t>장점</a:t>
            </a:r>
            <a:endParaRPr lang="en-US" altLang="ko-KR" dirty="0"/>
          </a:p>
          <a:p>
            <a:pPr lvl="2"/>
            <a:r>
              <a:rPr lang="ko-KR" altLang="en-US" dirty="0"/>
              <a:t>프로그램이 한번 번역되어 </a:t>
            </a:r>
            <a:r>
              <a:rPr lang="ko-KR" altLang="en-US" dirty="0" err="1"/>
              <a:t>이진파일이</a:t>
            </a:r>
            <a:r>
              <a:rPr lang="ko-KR" altLang="en-US" dirty="0"/>
              <a:t> 만들어지면</a:t>
            </a:r>
            <a:r>
              <a:rPr lang="en-US" altLang="ko-KR" dirty="0"/>
              <a:t>, </a:t>
            </a:r>
            <a:r>
              <a:rPr lang="ko-KR" altLang="en-US" dirty="0"/>
              <a:t>다음 실행부터는 번역과정 없이 이진파일만 실행하게 되므로 실행시간의 효율성이 </a:t>
            </a:r>
            <a:r>
              <a:rPr lang="ko-KR" altLang="en-US" dirty="0" smtClean="0"/>
              <a:t>좋다</a:t>
            </a:r>
            <a:endParaRPr lang="en-US" altLang="ko-KR" dirty="0"/>
          </a:p>
          <a:p>
            <a:pPr lvl="1"/>
            <a:r>
              <a:rPr lang="ko-KR" altLang="en-US" dirty="0"/>
              <a:t>단점</a:t>
            </a:r>
            <a:endParaRPr lang="en-US" altLang="ko-KR" dirty="0"/>
          </a:p>
          <a:p>
            <a:pPr lvl="2"/>
            <a:r>
              <a:rPr lang="ko-KR" altLang="en-US" dirty="0"/>
              <a:t>특정시스템에서 번역된 </a:t>
            </a:r>
            <a:r>
              <a:rPr lang="ko-KR" altLang="en-US" dirty="0" err="1"/>
              <a:t>이진파일은</a:t>
            </a:r>
            <a:r>
              <a:rPr lang="ko-KR" altLang="en-US" dirty="0"/>
              <a:t> 다른 시스템에서 실행되지 않는다</a:t>
            </a:r>
            <a:endParaRPr lang="en-US" altLang="ko-KR" dirty="0"/>
          </a:p>
          <a:p>
            <a:pPr lvl="3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윈도우에서 번역된 이진파일이 리눅스 시스템에서 실행되지 </a:t>
            </a:r>
            <a:r>
              <a:rPr lang="ko-KR" altLang="en-US" dirty="0" smtClean="0"/>
              <a:t>않는다</a:t>
            </a:r>
            <a:endParaRPr lang="en-US" altLang="ko-KR" dirty="0"/>
          </a:p>
          <a:p>
            <a:pPr lvl="1"/>
            <a:r>
              <a:rPr lang="ko-KR" altLang="en-US" dirty="0"/>
              <a:t>대표적인 언어 </a:t>
            </a:r>
            <a:r>
              <a:rPr lang="en-US" altLang="ko-KR" dirty="0"/>
              <a:t>: C</a:t>
            </a:r>
            <a:r>
              <a:rPr lang="ko-KR" altLang="en-US" dirty="0"/>
              <a:t>언어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66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3. </a:t>
            </a:r>
            <a:r>
              <a:rPr lang="ko-KR" altLang="en-US" sz="2400" dirty="0"/>
              <a:t>컴퓨터는 어떻게 프로그램을 인지할까요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atinLnBrk="0"/>
            <a:r>
              <a:rPr lang="ko-KR" altLang="en-US" dirty="0" err="1" smtClean="0"/>
              <a:t>인터프리트</a:t>
            </a:r>
            <a:r>
              <a:rPr lang="en-US" altLang="ko-KR" sz="1600" dirty="0" err="1" smtClean="0"/>
              <a:t>interprete</a:t>
            </a:r>
            <a:r>
              <a:rPr lang="en-US" altLang="ko-KR" dirty="0" smtClean="0"/>
              <a:t> </a:t>
            </a:r>
            <a:r>
              <a:rPr lang="ko-KR" altLang="en-US" dirty="0"/>
              <a:t>기법</a:t>
            </a:r>
            <a:endParaRPr lang="en-US" altLang="ko-KR" dirty="0"/>
          </a:p>
          <a:p>
            <a:pPr lvl="1" latinLnBrk="0"/>
            <a:r>
              <a:rPr lang="ko-KR" altLang="en-US" dirty="0"/>
              <a:t>프로그램을 직접 한 줄씩 번역한 다음 바로 실행시켜 그 결과를 나타내는 방식</a:t>
            </a:r>
            <a:endParaRPr lang="en-US" altLang="ko-KR" dirty="0"/>
          </a:p>
          <a:p>
            <a:pPr lvl="1"/>
            <a:r>
              <a:rPr lang="ko-KR" altLang="en-US" dirty="0"/>
              <a:t>컴파일 기법과는 달리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구성된 실행파일을 </a:t>
            </a:r>
            <a:r>
              <a:rPr lang="ko-KR" altLang="en-US" dirty="0" smtClean="0"/>
              <a:t>생성하지 않는다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575" y="3061170"/>
            <a:ext cx="4590851" cy="310413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250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3. </a:t>
            </a:r>
            <a:r>
              <a:rPr lang="ko-KR" altLang="en-US" sz="2400" dirty="0"/>
              <a:t>컴퓨터는 어떻게 프로그램을 인지할까요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인터프리트</a:t>
            </a:r>
            <a:r>
              <a:rPr lang="en-US" altLang="ko-KR" dirty="0"/>
              <a:t>(</a:t>
            </a:r>
            <a:r>
              <a:rPr lang="en-US" altLang="ko-KR" dirty="0" err="1"/>
              <a:t>interprete</a:t>
            </a:r>
            <a:r>
              <a:rPr lang="en-US" altLang="ko-KR" dirty="0"/>
              <a:t>) </a:t>
            </a:r>
            <a:r>
              <a:rPr lang="ko-KR" altLang="en-US" dirty="0" smtClean="0"/>
              <a:t>기법</a:t>
            </a:r>
            <a:endParaRPr lang="en-US" altLang="ko-KR" dirty="0"/>
          </a:p>
          <a:p>
            <a:pPr lvl="1"/>
            <a:r>
              <a:rPr lang="ko-KR" altLang="en-US" dirty="0"/>
              <a:t>장점</a:t>
            </a:r>
            <a:endParaRPr lang="en-US" altLang="ko-KR" dirty="0"/>
          </a:p>
          <a:p>
            <a:pPr lvl="2"/>
            <a:r>
              <a:rPr lang="ko-KR" altLang="en-US" dirty="0"/>
              <a:t>배우기 쉽다</a:t>
            </a:r>
            <a:endParaRPr lang="en-US" altLang="ko-KR" dirty="0"/>
          </a:p>
          <a:p>
            <a:pPr lvl="2"/>
            <a:r>
              <a:rPr lang="ko-KR" altLang="en-US" dirty="0" err="1"/>
              <a:t>이식성이</a:t>
            </a:r>
            <a:r>
              <a:rPr lang="ko-KR" altLang="en-US" dirty="0"/>
              <a:t> </a:t>
            </a:r>
            <a:r>
              <a:rPr lang="ko-KR" altLang="en-US" dirty="0" smtClean="0"/>
              <a:t>뛰어나다</a:t>
            </a:r>
            <a:endParaRPr lang="en-US" altLang="ko-KR" dirty="0"/>
          </a:p>
          <a:p>
            <a:pPr lvl="1"/>
            <a:r>
              <a:rPr lang="ko-KR" altLang="en-US" dirty="0"/>
              <a:t>단점</a:t>
            </a:r>
            <a:endParaRPr lang="en-US" altLang="ko-KR" dirty="0"/>
          </a:p>
          <a:p>
            <a:pPr lvl="2"/>
            <a:r>
              <a:rPr lang="ko-KR" altLang="en-US" dirty="0" err="1"/>
              <a:t>실행시간이</a:t>
            </a:r>
            <a:r>
              <a:rPr lang="ko-KR" altLang="en-US" dirty="0"/>
              <a:t> 느리다</a:t>
            </a:r>
            <a:endParaRPr lang="en-US" altLang="ko-KR" dirty="0"/>
          </a:p>
          <a:p>
            <a:pPr lvl="2"/>
            <a:r>
              <a:rPr lang="ko-KR" altLang="en-US" dirty="0"/>
              <a:t>소스가 </a:t>
            </a:r>
            <a:r>
              <a:rPr lang="ko-KR" altLang="en-US" dirty="0" smtClean="0"/>
              <a:t>공개된다</a:t>
            </a:r>
            <a:endParaRPr lang="en-US" altLang="ko-KR" dirty="0"/>
          </a:p>
          <a:p>
            <a:pPr lvl="1"/>
            <a:r>
              <a:rPr lang="ko-KR" altLang="en-US" dirty="0"/>
              <a:t>대표적인 언어 </a:t>
            </a:r>
            <a:r>
              <a:rPr lang="en-US" altLang="ko-KR" dirty="0"/>
              <a:t>: HTML, </a:t>
            </a:r>
            <a:r>
              <a:rPr lang="ko-KR" altLang="en-US" dirty="0"/>
              <a:t>자바스크립트</a:t>
            </a:r>
            <a:r>
              <a:rPr lang="en-US" altLang="ko-KR" dirty="0"/>
              <a:t>, </a:t>
            </a:r>
            <a:r>
              <a:rPr lang="en-US" altLang="ko-KR" dirty="0" smtClean="0"/>
              <a:t>Perl, Python 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30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컴퓨터의 기능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컴퓨터의 기능</a:t>
            </a:r>
            <a:endParaRPr lang="en-US" altLang="ko-KR" b="1" dirty="0"/>
          </a:p>
          <a:p>
            <a:pPr lvl="1"/>
            <a:r>
              <a:rPr lang="ko-KR" altLang="en-US" dirty="0"/>
              <a:t>인류 </a:t>
            </a:r>
            <a:r>
              <a:rPr lang="ko-KR" altLang="en-US" dirty="0" smtClean="0"/>
              <a:t>탄생 이래로 </a:t>
            </a:r>
            <a:r>
              <a:rPr lang="ko-KR" altLang="en-US" dirty="0"/>
              <a:t>컴퓨터는 최고의 발명품</a:t>
            </a:r>
            <a:endParaRPr lang="en-US" altLang="ko-KR" dirty="0"/>
          </a:p>
          <a:p>
            <a:pPr lvl="1"/>
            <a:r>
              <a:rPr lang="ko-KR" altLang="en-US" dirty="0"/>
              <a:t>컴퓨터는 인간의 물리적인 면이 아닌 지적인 면을 도와주기 위해 개발된 발명품</a:t>
            </a:r>
            <a:endParaRPr lang="en-US" altLang="ko-KR" dirty="0"/>
          </a:p>
          <a:p>
            <a:pPr lvl="1"/>
            <a:r>
              <a:rPr lang="ko-KR" altLang="en-US" dirty="0"/>
              <a:t>컴퓨터는 인간과 비슷한 </a:t>
            </a:r>
            <a:r>
              <a:rPr lang="en-US" altLang="ko-KR" dirty="0"/>
              <a:t>5</a:t>
            </a:r>
            <a:r>
              <a:rPr lang="ko-KR" altLang="en-US" dirty="0"/>
              <a:t>대 기능을 가진 발명품으로 개발</a:t>
            </a:r>
            <a:endParaRPr lang="en-US" altLang="ko-KR" dirty="0"/>
          </a:p>
          <a:p>
            <a:pPr lvl="2"/>
            <a:r>
              <a:rPr lang="ko-KR" altLang="en-US" dirty="0" smtClean="0"/>
              <a:t>입력 기능</a:t>
            </a:r>
            <a:endParaRPr lang="en-US" altLang="ko-KR" dirty="0"/>
          </a:p>
          <a:p>
            <a:pPr lvl="2"/>
            <a:r>
              <a:rPr lang="ko-KR" altLang="en-US" dirty="0" smtClean="0"/>
              <a:t>기억 기능</a:t>
            </a:r>
            <a:endParaRPr lang="en-US" altLang="ko-KR" dirty="0"/>
          </a:p>
          <a:p>
            <a:pPr lvl="2"/>
            <a:r>
              <a:rPr lang="ko-KR" altLang="en-US" dirty="0" smtClean="0"/>
              <a:t>연산 기능</a:t>
            </a:r>
            <a:endParaRPr lang="en-US" altLang="ko-KR" dirty="0"/>
          </a:p>
          <a:p>
            <a:pPr lvl="2"/>
            <a:r>
              <a:rPr lang="ko-KR" altLang="en-US" dirty="0" smtClean="0"/>
              <a:t>제어 기능</a:t>
            </a:r>
            <a:endParaRPr lang="en-US" altLang="ko-KR" dirty="0"/>
          </a:p>
          <a:p>
            <a:pPr lvl="2"/>
            <a:r>
              <a:rPr lang="ko-KR" altLang="en-US" dirty="0" smtClean="0"/>
              <a:t>출력 기능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10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3. </a:t>
            </a:r>
            <a:r>
              <a:rPr lang="ko-KR" altLang="en-US" sz="2400" dirty="0"/>
              <a:t>컴퓨터는 어떻게 프로그램을 인지할까요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2000" dirty="0" err="1"/>
              <a:t>하이브리드</a:t>
            </a:r>
            <a:r>
              <a:rPr lang="en-US" altLang="ko-KR" sz="2000" dirty="0"/>
              <a:t>(hybrid) </a:t>
            </a:r>
            <a:r>
              <a:rPr lang="ko-KR" altLang="en-US" sz="2000" dirty="0"/>
              <a:t>기법 </a:t>
            </a:r>
            <a:endParaRPr lang="en-US" altLang="ko-KR" sz="2000" dirty="0"/>
          </a:p>
          <a:p>
            <a:pPr lvl="1"/>
            <a:r>
              <a:rPr lang="ko-KR" altLang="en-US" sz="1800" dirty="0"/>
              <a:t>컴파일 기법과 </a:t>
            </a:r>
            <a:r>
              <a:rPr lang="ko-KR" altLang="en-US" sz="1800" dirty="0" err="1"/>
              <a:t>인터프리트</a:t>
            </a:r>
            <a:r>
              <a:rPr lang="ko-KR" altLang="en-US" sz="1800" dirty="0"/>
              <a:t> 기법을 모두 사용</a:t>
            </a:r>
            <a:endParaRPr lang="en-US" altLang="ko-KR" sz="1800" dirty="0"/>
          </a:p>
          <a:p>
            <a:pPr lvl="1"/>
            <a:r>
              <a:rPr lang="ko-KR" altLang="en-US" sz="1800" dirty="0"/>
              <a:t>프로그램을 번역하여 </a:t>
            </a:r>
            <a:r>
              <a:rPr lang="ko-KR" altLang="en-US" sz="1800" dirty="0" err="1"/>
              <a:t>중간코드를</a:t>
            </a:r>
            <a:r>
              <a:rPr lang="ko-KR" altLang="en-US" sz="1800" dirty="0"/>
              <a:t> 생성</a:t>
            </a:r>
            <a:endParaRPr lang="en-US" altLang="ko-KR" sz="1800" dirty="0"/>
          </a:p>
          <a:p>
            <a:pPr lvl="1"/>
            <a:r>
              <a:rPr lang="ko-KR" altLang="en-US" sz="1800" dirty="0"/>
              <a:t>생성된 중간 코드는 인터프리터에 의해 한 줄씩 번역되어 실행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677" y="2552065"/>
            <a:ext cx="5142649" cy="367946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09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3.3 </a:t>
            </a:r>
            <a:r>
              <a:rPr lang="ko-KR" altLang="en-US" sz="2400" dirty="0"/>
              <a:t>컴퓨터는 어떻게 프로그램을 인지할까요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하이브리드</a:t>
            </a:r>
            <a:r>
              <a:rPr lang="en-US" altLang="ko-KR" dirty="0"/>
              <a:t>(hybrid) </a:t>
            </a:r>
            <a:r>
              <a:rPr lang="ko-KR" altLang="en-US" dirty="0"/>
              <a:t>기법 </a:t>
            </a:r>
            <a:endParaRPr lang="en-US" altLang="ko-KR" dirty="0"/>
          </a:p>
          <a:p>
            <a:pPr lvl="1"/>
            <a:r>
              <a:rPr lang="ko-KR" altLang="en-US" dirty="0"/>
              <a:t>장점</a:t>
            </a:r>
            <a:endParaRPr lang="en-US" altLang="ko-KR" dirty="0"/>
          </a:p>
          <a:p>
            <a:pPr lvl="2"/>
            <a:r>
              <a:rPr lang="ko-KR" altLang="en-US" dirty="0"/>
              <a:t>강력한 </a:t>
            </a:r>
            <a:r>
              <a:rPr lang="ko-KR" altLang="en-US" dirty="0" err="1"/>
              <a:t>이식성</a:t>
            </a:r>
            <a:r>
              <a:rPr lang="en-US" altLang="ko-KR" dirty="0"/>
              <a:t>(</a:t>
            </a:r>
            <a:r>
              <a:rPr lang="ko-KR" altLang="en-US" dirty="0"/>
              <a:t>한번 작성된 프로그램은 어떤 시스템에서도 실행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네트웍 환경에 강한 특성</a:t>
            </a:r>
            <a:r>
              <a:rPr lang="en-US" altLang="ko-KR" dirty="0"/>
              <a:t>(</a:t>
            </a:r>
            <a:r>
              <a:rPr lang="ko-KR" altLang="en-US" dirty="0"/>
              <a:t>실행의 적합성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컴파일러 언어와 인터프리터 언어의 단점을 </a:t>
            </a:r>
            <a:r>
              <a:rPr lang="ko-KR" altLang="en-US" dirty="0" smtClean="0"/>
              <a:t>해결</a:t>
            </a:r>
            <a:endParaRPr lang="en-US" altLang="ko-KR" dirty="0"/>
          </a:p>
          <a:p>
            <a:pPr lvl="1"/>
            <a:r>
              <a:rPr lang="ko-KR" altLang="en-US" dirty="0"/>
              <a:t>대표적인 언어 </a:t>
            </a:r>
            <a:r>
              <a:rPr lang="en-US" altLang="ko-KR" dirty="0"/>
              <a:t>: </a:t>
            </a:r>
            <a:r>
              <a:rPr lang="ko-KR" altLang="en-US" dirty="0"/>
              <a:t>자바</a:t>
            </a:r>
            <a:r>
              <a:rPr lang="en-US" altLang="ko-KR" dirty="0"/>
              <a:t>(Java), C# 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629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257925"/>
            <a:ext cx="2057400" cy="365125"/>
          </a:xfrm>
        </p:spPr>
        <p:txBody>
          <a:bodyPr/>
          <a:lstStyle/>
          <a:p>
            <a:fld id="{B0207097-E0CB-492E-A837-D07438631955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787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컴퓨터의 기능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188640"/>
            <a:ext cx="3999030" cy="626895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687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컴퓨터의 종류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ko-KR" altLang="en-US" dirty="0"/>
              <a:t>컴퓨터의 특성에 따라 분류</a:t>
            </a:r>
            <a:endParaRPr lang="en-US" altLang="ko-KR" dirty="0"/>
          </a:p>
          <a:p>
            <a:pPr lvl="2"/>
            <a:r>
              <a:rPr lang="ko-KR" altLang="en-US" dirty="0"/>
              <a:t>스마트 폰   </a:t>
            </a:r>
            <a:endParaRPr lang="en-US" altLang="ko-KR" dirty="0"/>
          </a:p>
          <a:p>
            <a:pPr lvl="2"/>
            <a:r>
              <a:rPr lang="en-US" altLang="ko-KR" dirty="0"/>
              <a:t>PDA</a:t>
            </a:r>
          </a:p>
          <a:p>
            <a:pPr lvl="2"/>
            <a:r>
              <a:rPr lang="ko-KR" altLang="en-US" dirty="0"/>
              <a:t>노트북컴퓨터</a:t>
            </a:r>
            <a:endParaRPr lang="en-US" altLang="ko-KR" dirty="0"/>
          </a:p>
          <a:p>
            <a:pPr lvl="2"/>
            <a:r>
              <a:rPr lang="en-US" altLang="ko-KR" dirty="0"/>
              <a:t>PC   </a:t>
            </a:r>
          </a:p>
          <a:p>
            <a:pPr lvl="2"/>
            <a:r>
              <a:rPr lang="ko-KR" altLang="en-US" dirty="0"/>
              <a:t>워크스테이션</a:t>
            </a:r>
            <a:endParaRPr lang="en-US" altLang="ko-KR" dirty="0"/>
          </a:p>
          <a:p>
            <a:pPr lvl="2"/>
            <a:r>
              <a:rPr lang="ko-KR" altLang="en-US" dirty="0"/>
              <a:t>메인 프레임 컴퓨터와 슈퍼컴퓨터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707" y="3793672"/>
            <a:ext cx="4544496" cy="264652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8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컴퓨터 하드웨어와 소프트웨어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컴퓨터는 기계에 해당하는 하드웨어 부분과 어떤 일을 어떻게 처리할 것인가를 정해 놓은 프로그램에 해당하는 소프트웨어 부분으로 </a:t>
            </a:r>
            <a:r>
              <a:rPr lang="ko-KR" altLang="en-US" dirty="0" smtClean="0"/>
              <a:t>구성</a:t>
            </a:r>
            <a:endParaRPr lang="en-US" altLang="ko-KR" dirty="0"/>
          </a:p>
          <a:p>
            <a:r>
              <a:rPr lang="ko-KR" altLang="en-US" dirty="0"/>
              <a:t>하드웨어</a:t>
            </a:r>
            <a:r>
              <a:rPr lang="en-US" altLang="ko-KR" dirty="0"/>
              <a:t>(Hardware)</a:t>
            </a:r>
          </a:p>
          <a:p>
            <a:pPr lvl="1"/>
            <a:r>
              <a:rPr lang="ko-KR" altLang="en-US" dirty="0"/>
              <a:t>사람의 신체</a:t>
            </a:r>
            <a:r>
              <a:rPr lang="en-US" altLang="ko-KR" dirty="0"/>
              <a:t>(</a:t>
            </a:r>
            <a:r>
              <a:rPr lang="ko-KR" altLang="en-US" dirty="0"/>
              <a:t>몸</a:t>
            </a:r>
            <a:r>
              <a:rPr lang="en-US" altLang="ko-KR" dirty="0"/>
              <a:t>, </a:t>
            </a:r>
            <a:r>
              <a:rPr lang="ko-KR" altLang="en-US" dirty="0"/>
              <a:t>뼈</a:t>
            </a:r>
            <a:r>
              <a:rPr lang="en-US" altLang="ko-KR" dirty="0"/>
              <a:t>, </a:t>
            </a:r>
            <a:r>
              <a:rPr lang="ko-KR" altLang="en-US" dirty="0"/>
              <a:t>살</a:t>
            </a:r>
            <a:r>
              <a:rPr lang="en-US" altLang="ko-KR" dirty="0"/>
              <a:t>)</a:t>
            </a:r>
            <a:r>
              <a:rPr lang="ko-KR" altLang="en-US" dirty="0"/>
              <a:t>와 같은 역할</a:t>
            </a:r>
            <a:endParaRPr lang="en-US" altLang="ko-KR" dirty="0"/>
          </a:p>
          <a:p>
            <a:pPr lvl="1"/>
            <a:r>
              <a:rPr lang="ko-KR" altLang="en-US" dirty="0"/>
              <a:t>전자공학의 발달로 인하여 급속도로 </a:t>
            </a:r>
            <a:r>
              <a:rPr lang="ko-KR" altLang="en-US" dirty="0" smtClean="0"/>
              <a:t>발전</a:t>
            </a:r>
            <a:endParaRPr lang="en-US" altLang="ko-KR" dirty="0"/>
          </a:p>
          <a:p>
            <a:r>
              <a:rPr lang="ko-KR" altLang="en-US" dirty="0"/>
              <a:t>소프트웨어</a:t>
            </a:r>
            <a:r>
              <a:rPr lang="en-US" altLang="ko-KR" dirty="0"/>
              <a:t>(</a:t>
            </a:r>
            <a:r>
              <a:rPr lang="en-US" altLang="ko-KR" dirty="0" err="1"/>
              <a:t>SoftWare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사람의 두뇌</a:t>
            </a:r>
            <a:r>
              <a:rPr lang="en-US" altLang="ko-KR" dirty="0"/>
              <a:t>(</a:t>
            </a:r>
            <a:r>
              <a:rPr lang="ko-KR" altLang="en-US" dirty="0"/>
              <a:t>뇌 속에 들어 있는 지식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)</a:t>
            </a:r>
            <a:r>
              <a:rPr lang="ko-KR" altLang="en-US" dirty="0"/>
              <a:t>와 같은 역할</a:t>
            </a:r>
            <a:endParaRPr lang="en-US" altLang="ko-KR" dirty="0"/>
          </a:p>
          <a:p>
            <a:pPr lvl="1"/>
            <a:r>
              <a:rPr lang="ko-KR" altLang="en-US" dirty="0"/>
              <a:t>하드웨어에 비해 느린 속도로 발전</a:t>
            </a:r>
            <a:endParaRPr lang="en-US" altLang="ko-KR" dirty="0"/>
          </a:p>
          <a:p>
            <a:pPr lvl="2"/>
            <a:r>
              <a:rPr lang="ko-KR" altLang="en-US" dirty="0"/>
              <a:t>이유 </a:t>
            </a:r>
            <a:r>
              <a:rPr lang="en-US" altLang="ko-KR" dirty="0"/>
              <a:t>: </a:t>
            </a:r>
            <a:r>
              <a:rPr lang="ko-KR" altLang="en-US" dirty="0"/>
              <a:t>효율적인 개발방법론의 부재</a:t>
            </a:r>
            <a:r>
              <a:rPr lang="en-US" altLang="ko-KR" dirty="0"/>
              <a:t>, </a:t>
            </a:r>
            <a:r>
              <a:rPr lang="ko-KR" altLang="en-US" dirty="0"/>
              <a:t>개발 인력의 부족</a:t>
            </a:r>
            <a:r>
              <a:rPr lang="en-US" altLang="ko-KR" dirty="0"/>
              <a:t>, </a:t>
            </a:r>
            <a:r>
              <a:rPr lang="ko-KR" altLang="en-US" dirty="0" err="1"/>
              <a:t>적용분야의</a:t>
            </a:r>
            <a:r>
              <a:rPr lang="ko-KR" altLang="en-US" dirty="0"/>
              <a:t> 폭발적 증대 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678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컴퓨터 하드웨어와 소프트웨어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컴퓨터</a:t>
            </a:r>
            <a:endParaRPr lang="en-US" altLang="ko-KR" dirty="0"/>
          </a:p>
          <a:p>
            <a:pPr lvl="1"/>
            <a:r>
              <a:rPr lang="ko-KR" altLang="en-US" dirty="0"/>
              <a:t>하드웨어는 좋은데 소프트웨어가 형편없다 </a:t>
            </a:r>
            <a:r>
              <a:rPr lang="en-US" altLang="ko-KR" dirty="0"/>
              <a:t>=&gt; </a:t>
            </a:r>
            <a:r>
              <a:rPr lang="ko-KR" altLang="en-US" dirty="0"/>
              <a:t>쓸모 없는 컴퓨터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인간</a:t>
            </a:r>
            <a:endParaRPr lang="en-US" altLang="ko-KR" dirty="0"/>
          </a:p>
          <a:p>
            <a:pPr lvl="1"/>
            <a:r>
              <a:rPr lang="ko-KR" altLang="en-US" dirty="0"/>
              <a:t>신체</a:t>
            </a:r>
            <a:r>
              <a:rPr lang="en-US" altLang="ko-KR" dirty="0"/>
              <a:t>(</a:t>
            </a:r>
            <a:r>
              <a:rPr lang="ko-KR" altLang="en-US" dirty="0"/>
              <a:t>하드웨어</a:t>
            </a:r>
            <a:r>
              <a:rPr lang="en-US" altLang="ko-KR" dirty="0"/>
              <a:t>)</a:t>
            </a:r>
            <a:r>
              <a:rPr lang="ko-KR" altLang="en-US" dirty="0"/>
              <a:t>는 멀쩡한데 머리</a:t>
            </a:r>
            <a:r>
              <a:rPr lang="en-US" altLang="ko-KR" dirty="0"/>
              <a:t> </a:t>
            </a:r>
            <a:r>
              <a:rPr lang="ko-KR" altLang="en-US" dirty="0"/>
              <a:t>속에 든 것</a:t>
            </a:r>
            <a:r>
              <a:rPr lang="en-US" altLang="ko-KR" dirty="0"/>
              <a:t>(</a:t>
            </a:r>
            <a:r>
              <a:rPr lang="ko-KR" altLang="en-US" dirty="0"/>
              <a:t>소프트웨어</a:t>
            </a:r>
            <a:r>
              <a:rPr lang="en-US" altLang="ko-KR" dirty="0"/>
              <a:t>)</a:t>
            </a:r>
            <a:r>
              <a:rPr lang="ko-KR" altLang="en-US" dirty="0"/>
              <a:t>이 없다 </a:t>
            </a:r>
            <a:r>
              <a:rPr lang="en-US" altLang="ko-KR" dirty="0"/>
              <a:t>=&gt; </a:t>
            </a:r>
            <a:r>
              <a:rPr lang="ko-KR" altLang="en-US" dirty="0"/>
              <a:t>쓸모 없는 인간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63479"/>
            <a:ext cx="8572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컴퓨터나 인간이나 진짜 중요한 것은 소프트웨어다</a:t>
            </a:r>
            <a:endParaRPr lang="ko-KR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22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하드웨어와 소프트웨어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하드웨어 </a:t>
            </a:r>
            <a:r>
              <a:rPr lang="en-US" altLang="ko-KR" dirty="0"/>
              <a:t>: </a:t>
            </a:r>
            <a:r>
              <a:rPr lang="ko-KR" altLang="en-US" dirty="0"/>
              <a:t>컴퓨터를</a:t>
            </a:r>
            <a:r>
              <a:rPr lang="en-US" altLang="ko-KR" dirty="0"/>
              <a:t> </a:t>
            </a:r>
            <a:r>
              <a:rPr lang="ko-KR" altLang="en-US" dirty="0"/>
              <a:t>구성하는 전자</a:t>
            </a:r>
            <a:r>
              <a:rPr lang="en-US" altLang="ko-KR" dirty="0"/>
              <a:t>, </a:t>
            </a:r>
            <a:r>
              <a:rPr lang="ko-KR" altLang="en-US" dirty="0"/>
              <a:t>기계장치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439" y="1709954"/>
            <a:ext cx="6235128" cy="487838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207097-E0CB-492E-A837-D07438631955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16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</TotalTime>
  <Words>1509</Words>
  <Application>Microsoft Office PowerPoint</Application>
  <PresentationFormat>화면 슬라이드 쇼(4:3)</PresentationFormat>
  <Paragraphs>373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Arial Unicode MS</vt:lpstr>
      <vt:lpstr>HY견고딕</vt:lpstr>
      <vt:lpstr>맑은 고딕</vt:lpstr>
      <vt:lpstr>Arial</vt:lpstr>
      <vt:lpstr>Segoe UI Black</vt:lpstr>
      <vt:lpstr>Wingdings</vt:lpstr>
      <vt:lpstr>1_Office Theme</vt:lpstr>
      <vt:lpstr>CT와 SW의 이해 (컴퓨팅 사고력과 프로그래밍)</vt:lpstr>
      <vt:lpstr>Chap 2  하드웨어와 소프트웨어</vt:lpstr>
      <vt:lpstr>Section 1 컴퓨터란</vt:lpstr>
      <vt:lpstr>1. 컴퓨터의 기능</vt:lpstr>
      <vt:lpstr>1. 컴퓨터의 기능</vt:lpstr>
      <vt:lpstr>2. 컴퓨터의 종류</vt:lpstr>
      <vt:lpstr>3. 컴퓨터 하드웨어와 소프트웨어</vt:lpstr>
      <vt:lpstr>3. 컴퓨터 하드웨어와 소프트웨어</vt:lpstr>
      <vt:lpstr>3. 컴퓨터 하드웨어와 소프트웨어</vt:lpstr>
      <vt:lpstr>3. 컴퓨터 하드웨어와 소프트웨어</vt:lpstr>
      <vt:lpstr>3. 컴퓨터 하드웨어와 소프트웨어</vt:lpstr>
      <vt:lpstr>3. 컴퓨터 하드웨어와 소프트웨어</vt:lpstr>
      <vt:lpstr>3. 컴퓨터 하드웨어와 소프트웨어</vt:lpstr>
      <vt:lpstr>4. 컴퓨터와 인터넷</vt:lpstr>
      <vt:lpstr>Section 2 컴퓨터와 프로그램</vt:lpstr>
      <vt:lpstr>1. 컴퓨터와 사람의 상호작용</vt:lpstr>
      <vt:lpstr>1. 컴퓨터와 사람의 상호작용</vt:lpstr>
      <vt:lpstr>1. 컴퓨터와 사람의 상호작용</vt:lpstr>
      <vt:lpstr>2. 프로그래밍 언어</vt:lpstr>
      <vt:lpstr>2. 프로그래밍 언어</vt:lpstr>
      <vt:lpstr>Let’s start : 파이썬Python 언어란?</vt:lpstr>
      <vt:lpstr>Let’s start : 파이썬Python 언어란?</vt:lpstr>
      <vt:lpstr>2. 프로그래밍 언어</vt:lpstr>
      <vt:lpstr>2. 프로그래밍 언어</vt:lpstr>
      <vt:lpstr>2. 프로그래밍 언어</vt:lpstr>
      <vt:lpstr>2. 프로그래밍 언어</vt:lpstr>
      <vt:lpstr>2. 프로그래밍 언어</vt:lpstr>
      <vt:lpstr>2. 프로그래밍 언어</vt:lpstr>
      <vt:lpstr>2. 프로그래밍 언어</vt:lpstr>
      <vt:lpstr>2. 프로그래밍 언어</vt:lpstr>
      <vt:lpstr>2. 프로그래밍 언어</vt:lpstr>
      <vt:lpstr>2. 프로그래밍 언어</vt:lpstr>
      <vt:lpstr>참고</vt:lpstr>
      <vt:lpstr>참고</vt:lpstr>
      <vt:lpstr>3. 컴퓨터는 어떻게 프로그램을 인지할까요?</vt:lpstr>
      <vt:lpstr>3. 컴퓨터는 어떻게 프로그램을 인지할까요?</vt:lpstr>
      <vt:lpstr>3. 컴퓨터는 어떻게 프로그램을 인지할까요?</vt:lpstr>
      <vt:lpstr>3. 컴퓨터는 어떻게 프로그램을 인지할까요?</vt:lpstr>
      <vt:lpstr>3. 컴퓨터는 어떻게 프로그램을 인지할까요?</vt:lpstr>
      <vt:lpstr>3. 컴퓨터는 어떻게 프로그램을 인지할까요?</vt:lpstr>
      <vt:lpstr>3.3 컴퓨터는 어떻게 프로그램을 인지할까요?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Windows 사용자</cp:lastModifiedBy>
  <cp:revision>51</cp:revision>
  <dcterms:created xsi:type="dcterms:W3CDTF">2014-04-01T16:35:38Z</dcterms:created>
  <dcterms:modified xsi:type="dcterms:W3CDTF">2019-02-26T07:18:56Z</dcterms:modified>
</cp:coreProperties>
</file>